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4"/>
  </p:sldMasterIdLst>
  <p:sldIdLst>
    <p:sldId id="466" r:id="rId5"/>
    <p:sldId id="468" r:id="rId6"/>
    <p:sldId id="469" r:id="rId7"/>
    <p:sldId id="470" r:id="rId8"/>
    <p:sldId id="472" r:id="rId9"/>
    <p:sldId id="488" r:id="rId10"/>
    <p:sldId id="489" r:id="rId11"/>
    <p:sldId id="479" r:id="rId12"/>
    <p:sldId id="486" r:id="rId13"/>
    <p:sldId id="483" r:id="rId14"/>
    <p:sldId id="484" r:id="rId15"/>
    <p:sldId id="492" r:id="rId16"/>
    <p:sldId id="491" r:id="rId17"/>
    <p:sldId id="493" r:id="rId18"/>
    <p:sldId id="494" r:id="rId19"/>
    <p:sldId id="4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74A"/>
    <a:srgbClr val="202020"/>
    <a:srgbClr val="015BA0"/>
    <a:srgbClr val="F8F8F8"/>
    <a:srgbClr val="F9F9F9"/>
    <a:srgbClr val="242424"/>
    <a:srgbClr val="48CAE4"/>
    <a:srgbClr val="03045E"/>
    <a:srgbClr val="1A4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CC077-1AB8-4341-9F56-6937875A1D6B}" v="1" dt="2025-03-06T11:17:22.517"/>
    <p1510:client id="{E51B23F3-FF1C-54F1-6992-6543B0EBCF40}" v="204" dt="2025-03-06T10:35:32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54"/>
    <p:restoredTop sz="96327"/>
  </p:normalViewPr>
  <p:slideViewPr>
    <p:cSldViewPr snapToGrid="0" snapToObjects="1">
      <p:cViewPr varScale="1">
        <p:scale>
          <a:sx n="63" d="100"/>
          <a:sy n="63" d="100"/>
        </p:scale>
        <p:origin x="9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Spending</c:v>
                </c:pt>
              </c:strCache>
            </c:strRef>
          </c:tx>
          <c:explosion val="2"/>
          <c:dPt>
            <c:idx val="0"/>
            <c:bubble3D val="0"/>
            <c:explosion val="0"/>
            <c:spPr>
              <a:solidFill>
                <a:srgbClr val="03045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A5-7046-B471-712362716FFB}"/>
              </c:ext>
            </c:extLst>
          </c:dPt>
          <c:dPt>
            <c:idx val="1"/>
            <c:bubble3D val="0"/>
            <c:spPr>
              <a:solidFill>
                <a:srgbClr val="015B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A5-7046-B471-712362716FFB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A5-7046-B471-712362716F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F8F8F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Country projects</c:v>
                </c:pt>
                <c:pt idx="1">
                  <c:v>HQ projects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0.89500000000000002</c:v>
                </c:pt>
                <c:pt idx="1">
                  <c:v>0.105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A5-7046-B471-712362716FF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22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rgbClr val="F9F9F9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855934353893104E-4"/>
          <c:y val="0.1219314553636263"/>
          <c:w val="0.46284493636073981"/>
          <c:h val="0.67832673886096795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Contribution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114300">
                  <a:schemeClr val="accent1">
                    <a:shade val="41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2-24A5-7046-B471-712362716FF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114300">
                  <a:schemeClr val="accent1">
                    <a:shade val="53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4A5-7046-B471-712362716FF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114300">
                  <a:schemeClr val="accent1">
                    <a:shade val="6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4-8552-1D4F-84D1-56FFF7DB59E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114300">
                  <a:schemeClr val="accent1">
                    <a:shade val="76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8552-1D4F-84D1-56FFF7DB59E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114300">
                  <a:schemeClr val="accent1">
                    <a:shade val="88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6-8552-1D4F-84D1-56FFF7DB59E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8552-1D4F-84D1-56FFF7DB59E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114300">
                  <a:schemeClr val="accent1">
                    <a:tint val="89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8-8552-1D4F-84D1-56FFF7DB59E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114300">
                  <a:schemeClr val="accent1">
                    <a:tint val="77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8552-1D4F-84D1-56FFF7DB59E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114300">
                  <a:schemeClr val="accent1">
                    <a:tint val="6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A-8552-1D4F-84D1-56FFF7DB59E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114300">
                  <a:schemeClr val="accent1">
                    <a:tint val="54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8552-1D4F-84D1-56FFF7DB59E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114300">
                  <a:schemeClr val="accent1">
                    <a:tint val="42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C-8552-1D4F-84D1-56FFF7DB59E9}"/>
              </c:ext>
            </c:extLst>
          </c:dPt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European Community Humanitarian Aid office </c:v>
                </c:pt>
                <c:pt idx="1">
                  <c:v>USAID's Bureau for Humanitarian Assistance </c:v>
                </c:pt>
                <c:pt idx="2">
                  <c:v>Swiss Agency for Development and Cooperation </c:v>
                </c:pt>
                <c:pt idx="3">
                  <c:v>Foreign, Commonwealth &amp; Development Office </c:v>
                </c:pt>
                <c:pt idx="4">
                  <c:v>German Ministry of Foreign Affairs </c:v>
                </c:pt>
                <c:pt idx="5">
                  <c:v>Ministry of Foreign Affairs of Netherlands </c:v>
                </c:pt>
                <c:pt idx="6">
                  <c:v>Canadian Department of Foreign Affairs, Trade and Development </c:v>
                </c:pt>
                <c:pt idx="7">
                  <c:v>Royal Ministry of Foreign Affairs of Norway </c:v>
                </c:pt>
                <c:pt idx="8">
                  <c:v>United Nations Offices for the Coordination of Humanitarian Affairs </c:v>
                </c:pt>
                <c:pt idx="9">
                  <c:v>Le Gouvernement du Grand-Duché du Luxembourg </c:v>
                </c:pt>
                <c:pt idx="10">
                  <c:v>Swedish International Development Cooperation Agency </c:v>
                </c:pt>
              </c:strCache>
            </c:strRef>
          </c:cat>
          <c:val>
            <c:numRef>
              <c:f>Sheet1!$B$2:$B$12</c:f>
              <c:numCache>
                <c:formatCode>0.00%</c:formatCode>
                <c:ptCount val="11"/>
                <c:pt idx="0">
                  <c:v>0.33450000000000002</c:v>
                </c:pt>
                <c:pt idx="1">
                  <c:v>0.27060000000000001</c:v>
                </c:pt>
                <c:pt idx="2">
                  <c:v>0.13969999999999999</c:v>
                </c:pt>
                <c:pt idx="3">
                  <c:v>9.5600000000000004E-2</c:v>
                </c:pt>
                <c:pt idx="4">
                  <c:v>7.17E-2</c:v>
                </c:pt>
                <c:pt idx="5">
                  <c:v>2.6200000000000001E-2</c:v>
                </c:pt>
                <c:pt idx="6">
                  <c:v>2.3900000000000001E-2</c:v>
                </c:pt>
                <c:pt idx="7">
                  <c:v>1.5900000000000001E-2</c:v>
                </c:pt>
                <c:pt idx="8">
                  <c:v>1.0999999999999999E-2</c:v>
                </c:pt>
                <c:pt idx="9">
                  <c:v>1.0800000000000001E-2</c:v>
                </c:pt>
                <c:pt idx="10">
                  <c:v>2.0000000000000001E-4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A5-7046-B471-712362716F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1982476304"/>
        <c:axId val="2014298256"/>
      </c:barChart>
      <c:catAx>
        <c:axId val="1982476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4298256"/>
        <c:crosses val="autoZero"/>
        <c:auto val="1"/>
        <c:lblAlgn val="ctr"/>
        <c:lblOffset val="100"/>
        <c:noMultiLvlLbl val="0"/>
      </c:catAx>
      <c:valAx>
        <c:axId val="2014298256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247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6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9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6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22398" y="0"/>
            <a:ext cx="5069602" cy="3379240"/>
          </a:xfrm>
          <a:custGeom>
            <a:avLst/>
            <a:gdLst>
              <a:gd name="connsiteX0" fmla="*/ 0 w 5069602"/>
              <a:gd name="connsiteY0" fmla="*/ 0 h 3379240"/>
              <a:gd name="connsiteX1" fmla="*/ 5069602 w 5069602"/>
              <a:gd name="connsiteY1" fmla="*/ 0 h 3379240"/>
              <a:gd name="connsiteX2" fmla="*/ 5069602 w 5069602"/>
              <a:gd name="connsiteY2" fmla="*/ 1697790 h 3379240"/>
              <a:gd name="connsiteX3" fmla="*/ 3368842 w 5069602"/>
              <a:gd name="connsiteY3" fmla="*/ 1697790 h 3379240"/>
              <a:gd name="connsiteX4" fmla="*/ 1685906 w 5069602"/>
              <a:gd name="connsiteY4" fmla="*/ 3379240 h 3379240"/>
              <a:gd name="connsiteX5" fmla="*/ 0 w 5069602"/>
              <a:gd name="connsiteY5" fmla="*/ 1697790 h 337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9602" h="3379240">
                <a:moveTo>
                  <a:pt x="0" y="0"/>
                </a:moveTo>
                <a:lnTo>
                  <a:pt x="5069602" y="0"/>
                </a:lnTo>
                <a:lnTo>
                  <a:pt x="5069602" y="1697790"/>
                </a:lnTo>
                <a:lnTo>
                  <a:pt x="3368842" y="1697790"/>
                </a:lnTo>
                <a:lnTo>
                  <a:pt x="1685906" y="3379240"/>
                </a:lnTo>
                <a:lnTo>
                  <a:pt x="0" y="1697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" y="1697790"/>
            <a:ext cx="8808303" cy="5179520"/>
          </a:xfrm>
          <a:custGeom>
            <a:avLst/>
            <a:gdLst>
              <a:gd name="connsiteX0" fmla="*/ 0 w 8808303"/>
              <a:gd name="connsiteY0" fmla="*/ 0 h 5179520"/>
              <a:gd name="connsiteX1" fmla="*/ 5432035 w 8808303"/>
              <a:gd name="connsiteY1" fmla="*/ 0 h 5179520"/>
              <a:gd name="connsiteX2" fmla="*/ 7122397 w 8808303"/>
              <a:gd name="connsiteY2" fmla="*/ 0 h 5179520"/>
              <a:gd name="connsiteX3" fmla="*/ 8808303 w 8808303"/>
              <a:gd name="connsiteY3" fmla="*/ 1681450 h 5179520"/>
              <a:gd name="connsiteX4" fmla="*/ 8808303 w 8808303"/>
              <a:gd name="connsiteY4" fmla="*/ 5179520 h 5179520"/>
              <a:gd name="connsiteX5" fmla="*/ 0 w 8808303"/>
              <a:gd name="connsiteY5" fmla="*/ 5179520 h 51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8303" h="5179520">
                <a:moveTo>
                  <a:pt x="0" y="0"/>
                </a:moveTo>
                <a:lnTo>
                  <a:pt x="5432035" y="0"/>
                </a:lnTo>
                <a:lnTo>
                  <a:pt x="7122397" y="0"/>
                </a:lnTo>
                <a:lnTo>
                  <a:pt x="8808303" y="1681450"/>
                </a:lnTo>
                <a:lnTo>
                  <a:pt x="8808303" y="5179520"/>
                </a:lnTo>
                <a:lnTo>
                  <a:pt x="0" y="51795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05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971"/>
            <a:ext cx="12192000" cy="687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22398" y="0"/>
            <a:ext cx="5069602" cy="3379240"/>
          </a:xfrm>
          <a:custGeom>
            <a:avLst/>
            <a:gdLst>
              <a:gd name="connsiteX0" fmla="*/ 0 w 5069602"/>
              <a:gd name="connsiteY0" fmla="*/ 0 h 3379240"/>
              <a:gd name="connsiteX1" fmla="*/ 5069602 w 5069602"/>
              <a:gd name="connsiteY1" fmla="*/ 0 h 3379240"/>
              <a:gd name="connsiteX2" fmla="*/ 5069602 w 5069602"/>
              <a:gd name="connsiteY2" fmla="*/ 1697790 h 3379240"/>
              <a:gd name="connsiteX3" fmla="*/ 3368842 w 5069602"/>
              <a:gd name="connsiteY3" fmla="*/ 1697790 h 3379240"/>
              <a:gd name="connsiteX4" fmla="*/ 1685906 w 5069602"/>
              <a:gd name="connsiteY4" fmla="*/ 3379240 h 3379240"/>
              <a:gd name="connsiteX5" fmla="*/ 0 w 5069602"/>
              <a:gd name="connsiteY5" fmla="*/ 1697790 h 337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9602" h="3379240">
                <a:moveTo>
                  <a:pt x="0" y="0"/>
                </a:moveTo>
                <a:lnTo>
                  <a:pt x="5069602" y="0"/>
                </a:lnTo>
                <a:lnTo>
                  <a:pt x="5069602" y="1697790"/>
                </a:lnTo>
                <a:lnTo>
                  <a:pt x="3368842" y="1697790"/>
                </a:lnTo>
                <a:lnTo>
                  <a:pt x="1685906" y="3379240"/>
                </a:lnTo>
                <a:lnTo>
                  <a:pt x="0" y="1697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" y="1697790"/>
            <a:ext cx="8808303" cy="5179520"/>
          </a:xfrm>
          <a:custGeom>
            <a:avLst/>
            <a:gdLst>
              <a:gd name="connsiteX0" fmla="*/ 0 w 8808303"/>
              <a:gd name="connsiteY0" fmla="*/ 0 h 5179520"/>
              <a:gd name="connsiteX1" fmla="*/ 5432035 w 8808303"/>
              <a:gd name="connsiteY1" fmla="*/ 0 h 5179520"/>
              <a:gd name="connsiteX2" fmla="*/ 7122397 w 8808303"/>
              <a:gd name="connsiteY2" fmla="*/ 0 h 5179520"/>
              <a:gd name="connsiteX3" fmla="*/ 8808303 w 8808303"/>
              <a:gd name="connsiteY3" fmla="*/ 1681450 h 5179520"/>
              <a:gd name="connsiteX4" fmla="*/ 8808303 w 8808303"/>
              <a:gd name="connsiteY4" fmla="*/ 5179520 h 5179520"/>
              <a:gd name="connsiteX5" fmla="*/ 0 w 8808303"/>
              <a:gd name="connsiteY5" fmla="*/ 5179520 h 51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8303" h="5179520">
                <a:moveTo>
                  <a:pt x="0" y="0"/>
                </a:moveTo>
                <a:lnTo>
                  <a:pt x="5432035" y="0"/>
                </a:lnTo>
                <a:lnTo>
                  <a:pt x="7122397" y="0"/>
                </a:lnTo>
                <a:lnTo>
                  <a:pt x="8808303" y="1681450"/>
                </a:lnTo>
                <a:lnTo>
                  <a:pt x="8808303" y="5179520"/>
                </a:lnTo>
                <a:lnTo>
                  <a:pt x="0" y="51795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4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4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2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6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68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4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8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6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3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A4F93-5F90-1946-8136-7827E59FF25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6D69-7033-3142-844F-D790C37C5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walkie talkie while standing next to a white truck&#10;&#10;AI-generated content may be incorrect.">
            <a:extLst>
              <a:ext uri="{FF2B5EF4-FFF2-40B4-BE49-F238E27FC236}">
                <a16:creationId xmlns:a16="http://schemas.microsoft.com/office/drawing/2014/main" id="{2966522D-5F9A-491F-9415-90749400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06" y="0"/>
            <a:ext cx="9388602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691181-83C6-3B45-A412-A491B893C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35" y="263524"/>
            <a:ext cx="1617842" cy="9068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3CB860-64C7-D949-6ED3-8E7F73E18EE7}"/>
              </a:ext>
            </a:extLst>
          </p:cNvPr>
          <p:cNvSpPr/>
          <p:nvPr/>
        </p:nvSpPr>
        <p:spPr>
          <a:xfrm>
            <a:off x="0" y="1493702"/>
            <a:ext cx="6972244" cy="43193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A8F4E4-93CD-C34E-B0DE-51F450C4BB94}"/>
              </a:ext>
            </a:extLst>
          </p:cNvPr>
          <p:cNvSpPr txBox="1"/>
          <p:nvPr/>
        </p:nvSpPr>
        <p:spPr>
          <a:xfrm rot="16200000">
            <a:off x="11181272" y="3198168"/>
            <a:ext cx="156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8F8F8"/>
                </a:solidFill>
              </a:rPr>
              <a:t>Advice &amp; Analysis </a:t>
            </a:r>
          </a:p>
          <a:p>
            <a:r>
              <a:rPr lang="en-US" sz="1200" dirty="0">
                <a:solidFill>
                  <a:srgbClr val="F8F8F8"/>
                </a:solidFill>
              </a:rPr>
              <a:t>For Humanitarians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D8244D-1898-F741-8DF1-FBF162A63930}"/>
              </a:ext>
            </a:extLst>
          </p:cNvPr>
          <p:cNvSpPr txBox="1"/>
          <p:nvPr/>
        </p:nvSpPr>
        <p:spPr>
          <a:xfrm>
            <a:off x="571750" y="6056323"/>
            <a:ext cx="1842273" cy="6333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400" dirty="0">
                <a:solidFill>
                  <a:srgbClr val="202020"/>
                </a:solidFill>
                <a:latin typeface="Calibri Light"/>
                <a:ea typeface="Calibri Light"/>
                <a:cs typeface="Calibri Light"/>
              </a:rPr>
              <a:t>xx dept/ country office</a:t>
            </a:r>
          </a:p>
          <a:p>
            <a:pPr>
              <a:lnSpc>
                <a:spcPts val="2160"/>
              </a:lnSpc>
            </a:pPr>
            <a:r>
              <a:rPr lang="en-US" sz="1400" dirty="0">
                <a:solidFill>
                  <a:srgbClr val="202020"/>
                </a:solidFill>
                <a:latin typeface="Calibri Light"/>
                <a:ea typeface="Calibri Light"/>
                <a:cs typeface="Calibri Light"/>
              </a:rPr>
              <a:t>06/03/2025</a:t>
            </a:r>
            <a:endParaRPr lang="en-US" sz="1400" dirty="0">
              <a:solidFill>
                <a:srgbClr val="202020"/>
              </a:solidFill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717580-B236-5949-BDC6-9E6BEBCE1097}"/>
              </a:ext>
            </a:extLst>
          </p:cNvPr>
          <p:cNvSpPr txBox="1"/>
          <p:nvPr/>
        </p:nvSpPr>
        <p:spPr>
          <a:xfrm>
            <a:off x="688101" y="2650018"/>
            <a:ext cx="5593666" cy="17338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GB" sz="6000" b="1" dirty="0">
                <a:solidFill>
                  <a:srgbClr val="202020"/>
                </a:solidFill>
                <a:latin typeface="Calibri"/>
                <a:ea typeface="Calibri"/>
                <a:cs typeface="Calibri"/>
              </a:rPr>
              <a:t>Template PPT Presentation </a:t>
            </a:r>
            <a:endParaRPr lang="en-GB" sz="6000" b="1" dirty="0">
              <a:solidFill>
                <a:srgbClr val="20202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10" name="Picture 9" descr="A group of logos with different colors&#10;&#10;AI-generated content may be incorrect.">
            <a:extLst>
              <a:ext uri="{FF2B5EF4-FFF2-40B4-BE49-F238E27FC236}">
                <a16:creationId xmlns:a16="http://schemas.microsoft.com/office/drawing/2014/main" id="{5D6F333A-AA2A-67DA-201B-71AAF90205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" t="37465" r="522" b="38017"/>
          <a:stretch/>
        </p:blipFill>
        <p:spPr>
          <a:xfrm>
            <a:off x="2480309" y="6057319"/>
            <a:ext cx="9770702" cy="6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06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B3A71-0F26-2341-9CB1-3FDCC0E8F3D5}"/>
              </a:ext>
            </a:extLst>
          </p:cNvPr>
          <p:cNvSpPr/>
          <p:nvPr/>
        </p:nvSpPr>
        <p:spPr>
          <a:xfrm>
            <a:off x="0" y="985"/>
            <a:ext cx="12192000" cy="156641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F3B260-D601-754D-8441-4A6B30B79A90}"/>
              </a:ext>
            </a:extLst>
          </p:cNvPr>
          <p:cNvSpPr txBox="1"/>
          <p:nvPr/>
        </p:nvSpPr>
        <p:spPr>
          <a:xfrm>
            <a:off x="599985" y="480810"/>
            <a:ext cx="3819615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Table layout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4727F42-5820-3845-A60A-631ABDD13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94034"/>
              </p:ext>
            </p:extLst>
          </p:nvPr>
        </p:nvGraphicFramePr>
        <p:xfrm>
          <a:off x="599985" y="2040121"/>
          <a:ext cx="10899900" cy="360451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79980">
                  <a:extLst>
                    <a:ext uri="{9D8B030D-6E8A-4147-A177-3AD203B41FA5}">
                      <a16:colId xmlns:a16="http://schemas.microsoft.com/office/drawing/2014/main" val="811125895"/>
                    </a:ext>
                  </a:extLst>
                </a:gridCol>
                <a:gridCol w="2179980">
                  <a:extLst>
                    <a:ext uri="{9D8B030D-6E8A-4147-A177-3AD203B41FA5}">
                      <a16:colId xmlns:a16="http://schemas.microsoft.com/office/drawing/2014/main" val="3087516330"/>
                    </a:ext>
                  </a:extLst>
                </a:gridCol>
                <a:gridCol w="2179980">
                  <a:extLst>
                    <a:ext uri="{9D8B030D-6E8A-4147-A177-3AD203B41FA5}">
                      <a16:colId xmlns:a16="http://schemas.microsoft.com/office/drawing/2014/main" val="2006847632"/>
                    </a:ext>
                  </a:extLst>
                </a:gridCol>
                <a:gridCol w="2179980">
                  <a:extLst>
                    <a:ext uri="{9D8B030D-6E8A-4147-A177-3AD203B41FA5}">
                      <a16:colId xmlns:a16="http://schemas.microsoft.com/office/drawing/2014/main" val="2506264565"/>
                    </a:ext>
                  </a:extLst>
                </a:gridCol>
                <a:gridCol w="2179980">
                  <a:extLst>
                    <a:ext uri="{9D8B030D-6E8A-4147-A177-3AD203B41FA5}">
                      <a16:colId xmlns:a16="http://schemas.microsoft.com/office/drawing/2014/main" val="413433651"/>
                    </a:ext>
                  </a:extLst>
                </a:gridCol>
              </a:tblGrid>
              <a:tr h="72090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latin typeface="Calibri" panose="020F0502020204030204" pitchFamily="34" charset="0"/>
                          <a:ea typeface="Source Sans Pro"/>
                          <a:cs typeface="Calibri" panose="020F0502020204030204" pitchFamily="34" charset="0"/>
                          <a:sym typeface="Source Sans Pro"/>
                        </a:rPr>
                        <a:t>Column title 1</a:t>
                      </a:r>
                      <a:endParaRPr sz="1800" b="1" dirty="0">
                        <a:latin typeface="Calibri" panose="020F0502020204030204" pitchFamily="34" charset="0"/>
                        <a:ea typeface="Source Sans Pro"/>
                        <a:cs typeface="Calibri" panose="020F0502020204030204" pitchFamily="34" charset="0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40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Calibri" panose="020F0502020204030204" pitchFamily="34" charset="0"/>
                          <a:ea typeface="Source Sans Pro"/>
                          <a:cs typeface="Calibri" panose="020F0502020204030204" pitchFamily="34" charset="0"/>
                          <a:sym typeface="Source Sans Pro"/>
                        </a:rPr>
                        <a:t>Column title 2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40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Calibri" panose="020F0502020204030204" pitchFamily="34" charset="0"/>
                          <a:ea typeface="Source Sans Pro"/>
                          <a:cs typeface="Calibri" panose="020F0502020204030204" pitchFamily="34" charset="0"/>
                          <a:sym typeface="Source Sans Pro"/>
                        </a:rPr>
                        <a:t>Column title 3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40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Calibri" panose="020F0502020204030204" pitchFamily="34" charset="0"/>
                          <a:ea typeface="Source Sans Pro"/>
                          <a:cs typeface="Calibri" panose="020F0502020204030204" pitchFamily="34" charset="0"/>
                          <a:sym typeface="Source Sans Pro"/>
                        </a:rPr>
                        <a:t>Column title 4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40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Calibri" panose="020F0502020204030204" pitchFamily="34" charset="0"/>
                          <a:ea typeface="Source Sans Pro"/>
                          <a:cs typeface="Calibri" panose="020F0502020204030204" pitchFamily="34" charset="0"/>
                          <a:sym typeface="Source Sans Pro"/>
                        </a:rPr>
                        <a:t>Column title 5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4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59868"/>
                  </a:ext>
                </a:extLst>
              </a:tr>
              <a:tr h="72090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Source Sans Pro"/>
                        </a:rPr>
                        <a:t>Column value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773195"/>
                  </a:ext>
                </a:extLst>
              </a:tr>
              <a:tr h="72090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Calibri Light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/>
                        <a:cs typeface="Calibri Light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Calibri Light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/>
                        <a:cs typeface="Calibri Light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23913"/>
                  </a:ext>
                </a:extLst>
              </a:tr>
              <a:tr h="72090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Calibri Light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/>
                        <a:cs typeface="Calibri Light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Calibri Light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/>
                        <a:cs typeface="Calibri Light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Calibri Light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/>
                        <a:cs typeface="Calibri Light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Calibri Light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/>
                        <a:cs typeface="Calibri Light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Calibri Light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/>
                        <a:cs typeface="Calibri Light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047087"/>
                  </a:ext>
                </a:extLst>
              </a:tr>
              <a:tr h="72090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Calibri Light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/>
                        <a:cs typeface="Calibri Light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Calibri Light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/>
                        <a:cs typeface="Calibri Light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Calibri Light"/>
                          <a:sym typeface="Source Sans Pro"/>
                        </a:rPr>
                        <a:t>Column value</a:t>
                      </a:r>
                      <a:endParaRPr b="0" i="0" dirty="0">
                        <a:latin typeface="Calibri Light"/>
                        <a:cs typeface="Calibri Light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02020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Source Sans Pro"/>
                        </a:rPr>
                        <a:t>Column value</a:t>
                      </a:r>
                      <a:endParaRPr lang="en-US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  <a:sym typeface="Source Sans Pr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40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36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B3A71-0F26-2341-9CB1-3FDCC0E8F3D5}"/>
              </a:ext>
            </a:extLst>
          </p:cNvPr>
          <p:cNvSpPr/>
          <p:nvPr/>
        </p:nvSpPr>
        <p:spPr>
          <a:xfrm>
            <a:off x="0" y="0"/>
            <a:ext cx="12192000" cy="156641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F3B260-D601-754D-8441-4A6B30B79A90}"/>
              </a:ext>
            </a:extLst>
          </p:cNvPr>
          <p:cNvSpPr txBox="1"/>
          <p:nvPr/>
        </p:nvSpPr>
        <p:spPr>
          <a:xfrm>
            <a:off x="599985" y="479825"/>
            <a:ext cx="8686255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Separate tables 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6A7736-A459-674D-8B2E-D2DF09079BF5}"/>
              </a:ext>
            </a:extLst>
          </p:cNvPr>
          <p:cNvGrpSpPr/>
          <p:nvPr/>
        </p:nvGrpSpPr>
        <p:grpSpPr>
          <a:xfrm>
            <a:off x="3248159" y="2040121"/>
            <a:ext cx="2381127" cy="3420770"/>
            <a:chOff x="599958" y="2396364"/>
            <a:chExt cx="2381127" cy="3420770"/>
          </a:xfrm>
        </p:grpSpPr>
        <p:sp>
          <p:nvSpPr>
            <p:cNvPr id="31" name="Google Shape;688;p220">
              <a:extLst>
                <a:ext uri="{FF2B5EF4-FFF2-40B4-BE49-F238E27FC236}">
                  <a16:creationId xmlns:a16="http://schemas.microsoft.com/office/drawing/2014/main" id="{EE4D4D8F-EBB6-2145-B8A7-FAD48C11319E}"/>
                </a:ext>
              </a:extLst>
            </p:cNvPr>
            <p:cNvSpPr/>
            <p:nvPr/>
          </p:nvSpPr>
          <p:spPr>
            <a:xfrm>
              <a:off x="599958" y="2396364"/>
              <a:ext cx="2381100" cy="342077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Google Shape;691;p220">
              <a:extLst>
                <a:ext uri="{FF2B5EF4-FFF2-40B4-BE49-F238E27FC236}">
                  <a16:creationId xmlns:a16="http://schemas.microsoft.com/office/drawing/2014/main" id="{76D39308-4B7B-E248-AB38-5C219DA855BF}"/>
                </a:ext>
              </a:extLst>
            </p:cNvPr>
            <p:cNvSpPr/>
            <p:nvPr/>
          </p:nvSpPr>
          <p:spPr>
            <a:xfrm>
              <a:off x="599985" y="2396365"/>
              <a:ext cx="2381100" cy="635400"/>
            </a:xfrm>
            <a:prstGeom prst="rect">
              <a:avLst/>
            </a:prstGeom>
            <a:solidFill>
              <a:srgbClr val="1A4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New social followers</a:t>
              </a:r>
              <a:endParaRPr b="1" dirty="0">
                <a:solidFill>
                  <a:srgbClr val="FFFFF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3" name="Google Shape;694;p220">
              <a:extLst>
                <a:ext uri="{FF2B5EF4-FFF2-40B4-BE49-F238E27FC236}">
                  <a16:creationId xmlns:a16="http://schemas.microsoft.com/office/drawing/2014/main" id="{A2564DF7-F36C-2749-82CD-90568541EA8B}"/>
                </a:ext>
              </a:extLst>
            </p:cNvPr>
            <p:cNvSpPr txBox="1"/>
            <p:nvPr/>
          </p:nvSpPr>
          <p:spPr>
            <a:xfrm>
              <a:off x="1075571" y="3043569"/>
              <a:ext cx="1429873" cy="854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534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Facebook</a:t>
              </a:r>
              <a:b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</a:br>
              <a:r>
                <a:rPr lang="en-US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P</a:t>
              </a:r>
              <a:r>
                <a:rPr lang="en" sz="800" b="1" i="1" dirty="0" err="1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revious</a:t>
              </a:r>
              <a:r>
                <a:rPr lang="en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 Q: 604 </a:t>
              </a:r>
              <a:endParaRPr sz="800" b="1" i="1" dirty="0">
                <a:solidFill>
                  <a:srgbClr val="143059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4" name="Google Shape;694;p220">
              <a:extLst>
                <a:ext uri="{FF2B5EF4-FFF2-40B4-BE49-F238E27FC236}">
                  <a16:creationId xmlns:a16="http://schemas.microsoft.com/office/drawing/2014/main" id="{E1D2AF8A-BBCF-9D46-87F5-8907D0A7B657}"/>
                </a:ext>
              </a:extLst>
            </p:cNvPr>
            <p:cNvSpPr txBox="1"/>
            <p:nvPr/>
          </p:nvSpPr>
          <p:spPr>
            <a:xfrm>
              <a:off x="1098711" y="3839756"/>
              <a:ext cx="1429873" cy="854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2,564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LinkedIn</a:t>
              </a:r>
              <a:b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</a:br>
              <a:r>
                <a:rPr lang="en-US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P</a:t>
              </a:r>
              <a:r>
                <a:rPr lang="en" sz="800" b="1" i="1" dirty="0" err="1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revious</a:t>
              </a:r>
              <a:r>
                <a:rPr lang="en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 Q:  5,111</a:t>
              </a:r>
              <a:endParaRPr sz="800" b="1" i="1" dirty="0">
                <a:solidFill>
                  <a:srgbClr val="143059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5" name="Google Shape;694;p220">
              <a:extLst>
                <a:ext uri="{FF2B5EF4-FFF2-40B4-BE49-F238E27FC236}">
                  <a16:creationId xmlns:a16="http://schemas.microsoft.com/office/drawing/2014/main" id="{7BC63901-81B6-0344-8C02-2F855ACD2201}"/>
                </a:ext>
              </a:extLst>
            </p:cNvPr>
            <p:cNvSpPr txBox="1"/>
            <p:nvPr/>
          </p:nvSpPr>
          <p:spPr>
            <a:xfrm>
              <a:off x="1098738" y="4655708"/>
              <a:ext cx="1429873" cy="854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104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Twitter</a:t>
              </a:r>
              <a:b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</a:br>
              <a:r>
                <a:rPr lang="en-US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P</a:t>
              </a:r>
              <a:r>
                <a:rPr lang="en" sz="800" b="1" i="1" dirty="0" err="1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revious</a:t>
              </a:r>
              <a:r>
                <a:rPr lang="en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 Q: 153  </a:t>
              </a:r>
              <a:endParaRPr sz="800" b="1" i="1" dirty="0">
                <a:solidFill>
                  <a:srgbClr val="143059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DB5DB4B-7512-9349-AFDF-3759E8EA013B}"/>
              </a:ext>
            </a:extLst>
          </p:cNvPr>
          <p:cNvGrpSpPr/>
          <p:nvPr/>
        </p:nvGrpSpPr>
        <p:grpSpPr>
          <a:xfrm>
            <a:off x="5821524" y="3894473"/>
            <a:ext cx="2545420" cy="1566418"/>
            <a:chOff x="3550580" y="5492745"/>
            <a:chExt cx="2545420" cy="1566418"/>
          </a:xfrm>
        </p:grpSpPr>
        <p:sp>
          <p:nvSpPr>
            <p:cNvPr id="42" name="Google Shape;689;p220">
              <a:extLst>
                <a:ext uri="{FF2B5EF4-FFF2-40B4-BE49-F238E27FC236}">
                  <a16:creationId xmlns:a16="http://schemas.microsoft.com/office/drawing/2014/main" id="{917BF773-0BFB-E34D-BDEA-90C48D7904E3}"/>
                </a:ext>
              </a:extLst>
            </p:cNvPr>
            <p:cNvSpPr/>
            <p:nvPr/>
          </p:nvSpPr>
          <p:spPr>
            <a:xfrm>
              <a:off x="3677690" y="5492745"/>
              <a:ext cx="2381100" cy="1566418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Google Shape;692;p220">
              <a:extLst>
                <a:ext uri="{FF2B5EF4-FFF2-40B4-BE49-F238E27FC236}">
                  <a16:creationId xmlns:a16="http://schemas.microsoft.com/office/drawing/2014/main" id="{AFEE4B00-94F3-8B44-9B4D-583BAB0C0454}"/>
                </a:ext>
              </a:extLst>
            </p:cNvPr>
            <p:cNvSpPr/>
            <p:nvPr/>
          </p:nvSpPr>
          <p:spPr>
            <a:xfrm>
              <a:off x="3677690" y="5496973"/>
              <a:ext cx="2381100" cy="635400"/>
            </a:xfrm>
            <a:prstGeom prst="rect">
              <a:avLst/>
            </a:prstGeom>
            <a:solidFill>
              <a:srgbClr val="1A4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Website av. time on site</a:t>
              </a:r>
              <a:endParaRPr b="1" dirty="0">
                <a:solidFill>
                  <a:srgbClr val="FFFFF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4" name="Google Shape;696;p220">
              <a:extLst>
                <a:ext uri="{FF2B5EF4-FFF2-40B4-BE49-F238E27FC236}">
                  <a16:creationId xmlns:a16="http://schemas.microsoft.com/office/drawing/2014/main" id="{1FE0E725-C72B-7E48-931B-AA14CB2D0CDE}"/>
                </a:ext>
              </a:extLst>
            </p:cNvPr>
            <p:cNvSpPr txBox="1"/>
            <p:nvPr/>
          </p:nvSpPr>
          <p:spPr>
            <a:xfrm>
              <a:off x="3782452" y="6131581"/>
              <a:ext cx="2084100" cy="519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solidFill>
                    <a:srgbClr val="143059"/>
                  </a:solidFill>
                  <a:latin typeface="Calibri"/>
                  <a:ea typeface="Source Sans Pro"/>
                  <a:cs typeface="Calibri"/>
                </a:rPr>
                <a:t>2:11</a:t>
              </a:r>
              <a:endParaRPr lang="en-US" dirty="0"/>
            </a:p>
          </p:txBody>
        </p:sp>
        <p:sp>
          <p:nvSpPr>
            <p:cNvPr id="45" name="Google Shape;697;p220">
              <a:extLst>
                <a:ext uri="{FF2B5EF4-FFF2-40B4-BE49-F238E27FC236}">
                  <a16:creationId xmlns:a16="http://schemas.microsoft.com/office/drawing/2014/main" id="{76A4C7FE-137F-8746-B53F-19F6869AB7B0}"/>
                </a:ext>
              </a:extLst>
            </p:cNvPr>
            <p:cNvSpPr txBox="1"/>
            <p:nvPr/>
          </p:nvSpPr>
          <p:spPr>
            <a:xfrm>
              <a:off x="3550580" y="6557731"/>
              <a:ext cx="2545420" cy="393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" sz="1200" dirty="0">
                  <a:latin typeface="Calibri"/>
                  <a:sym typeface="Source Sans Pro"/>
                </a:rPr>
                <a:t>Old website monthly: </a:t>
              </a:r>
              <a:r>
                <a:rPr lang="en-US" sz="1200" b="1" dirty="0">
                  <a:latin typeface="Calibri"/>
                </a:rPr>
                <a:t>1:52</a:t>
              </a:r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2429B7-E0CA-8E1C-F22A-9E5889B4E795}"/>
              </a:ext>
            </a:extLst>
          </p:cNvPr>
          <p:cNvGrpSpPr/>
          <p:nvPr/>
        </p:nvGrpSpPr>
        <p:grpSpPr>
          <a:xfrm>
            <a:off x="739134" y="1978169"/>
            <a:ext cx="2381127" cy="3420770"/>
            <a:chOff x="599958" y="2396364"/>
            <a:chExt cx="2381127" cy="3420770"/>
          </a:xfrm>
        </p:grpSpPr>
        <p:sp>
          <p:nvSpPr>
            <p:cNvPr id="4" name="Google Shape;688;p220">
              <a:extLst>
                <a:ext uri="{FF2B5EF4-FFF2-40B4-BE49-F238E27FC236}">
                  <a16:creationId xmlns:a16="http://schemas.microsoft.com/office/drawing/2014/main" id="{AD0AA396-741A-9379-7355-98DC1690E21C}"/>
                </a:ext>
              </a:extLst>
            </p:cNvPr>
            <p:cNvSpPr/>
            <p:nvPr/>
          </p:nvSpPr>
          <p:spPr>
            <a:xfrm>
              <a:off x="599958" y="2396364"/>
              <a:ext cx="2381100" cy="342077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Google Shape;691;p220">
              <a:extLst>
                <a:ext uri="{FF2B5EF4-FFF2-40B4-BE49-F238E27FC236}">
                  <a16:creationId xmlns:a16="http://schemas.microsoft.com/office/drawing/2014/main" id="{BE1D0CE0-81CC-5B79-EE30-CAF80E5C598F}"/>
                </a:ext>
              </a:extLst>
            </p:cNvPr>
            <p:cNvSpPr/>
            <p:nvPr/>
          </p:nvSpPr>
          <p:spPr>
            <a:xfrm>
              <a:off x="599985" y="2396365"/>
              <a:ext cx="2381100" cy="635400"/>
            </a:xfrm>
            <a:prstGeom prst="rect">
              <a:avLst/>
            </a:prstGeom>
            <a:solidFill>
              <a:srgbClr val="1A4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New social followers</a:t>
              </a:r>
              <a:endParaRPr b="1" dirty="0">
                <a:solidFill>
                  <a:srgbClr val="FFFFF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" name="Google Shape;694;p220">
              <a:extLst>
                <a:ext uri="{FF2B5EF4-FFF2-40B4-BE49-F238E27FC236}">
                  <a16:creationId xmlns:a16="http://schemas.microsoft.com/office/drawing/2014/main" id="{22385DEF-E5FF-7E8D-05A2-77BD60E1E2E6}"/>
                </a:ext>
              </a:extLst>
            </p:cNvPr>
            <p:cNvSpPr txBox="1"/>
            <p:nvPr/>
          </p:nvSpPr>
          <p:spPr>
            <a:xfrm>
              <a:off x="1075571" y="3043569"/>
              <a:ext cx="1429873" cy="854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534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Facebook</a:t>
              </a:r>
              <a:b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</a:br>
              <a:r>
                <a:rPr lang="en-US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P</a:t>
              </a:r>
              <a:r>
                <a:rPr lang="en" sz="800" b="1" i="1" dirty="0" err="1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revious</a:t>
              </a:r>
              <a:r>
                <a:rPr lang="en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 Q: 604 </a:t>
              </a:r>
              <a:endParaRPr sz="800" b="1" i="1" dirty="0">
                <a:solidFill>
                  <a:srgbClr val="143059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7" name="Google Shape;694;p220">
              <a:extLst>
                <a:ext uri="{FF2B5EF4-FFF2-40B4-BE49-F238E27FC236}">
                  <a16:creationId xmlns:a16="http://schemas.microsoft.com/office/drawing/2014/main" id="{D3A2C5DA-A021-9E0C-E9CA-CE2B543D032D}"/>
                </a:ext>
              </a:extLst>
            </p:cNvPr>
            <p:cNvSpPr txBox="1"/>
            <p:nvPr/>
          </p:nvSpPr>
          <p:spPr>
            <a:xfrm>
              <a:off x="1098711" y="3839756"/>
              <a:ext cx="1429873" cy="854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2,564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LinkedIn</a:t>
              </a:r>
              <a:b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</a:br>
              <a:r>
                <a:rPr lang="en-US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P</a:t>
              </a:r>
              <a:r>
                <a:rPr lang="en" sz="800" b="1" i="1" dirty="0" err="1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revious</a:t>
              </a:r>
              <a:r>
                <a:rPr lang="en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 Q:  5,111</a:t>
              </a:r>
              <a:endParaRPr sz="800" b="1" i="1" dirty="0">
                <a:solidFill>
                  <a:srgbClr val="143059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" name="Google Shape;694;p220">
              <a:extLst>
                <a:ext uri="{FF2B5EF4-FFF2-40B4-BE49-F238E27FC236}">
                  <a16:creationId xmlns:a16="http://schemas.microsoft.com/office/drawing/2014/main" id="{A32DAB9C-08C7-0825-BD46-93FF66B27C34}"/>
                </a:ext>
              </a:extLst>
            </p:cNvPr>
            <p:cNvSpPr txBox="1"/>
            <p:nvPr/>
          </p:nvSpPr>
          <p:spPr>
            <a:xfrm>
              <a:off x="1098738" y="4655708"/>
              <a:ext cx="1429873" cy="854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104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Twitter</a:t>
              </a:r>
              <a:br>
                <a:rPr lang="en-US"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</a:br>
              <a:r>
                <a:rPr lang="en-US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P</a:t>
              </a:r>
              <a:r>
                <a:rPr lang="en" sz="800" b="1" i="1" dirty="0" err="1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revious</a:t>
              </a:r>
              <a:r>
                <a:rPr lang="en"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rPr>
                <a:t> Q: 153  </a:t>
              </a:r>
              <a:endParaRPr sz="800" b="1" i="1" dirty="0">
                <a:solidFill>
                  <a:srgbClr val="143059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24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B3A71-0F26-2341-9CB1-3FDCC0E8F3D5}"/>
              </a:ext>
            </a:extLst>
          </p:cNvPr>
          <p:cNvSpPr/>
          <p:nvPr/>
        </p:nvSpPr>
        <p:spPr>
          <a:xfrm>
            <a:off x="0" y="0"/>
            <a:ext cx="12192000" cy="156641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F3B260-D601-754D-8441-4A6B30B79A90}"/>
              </a:ext>
            </a:extLst>
          </p:cNvPr>
          <p:cNvSpPr txBox="1"/>
          <p:nvPr/>
        </p:nvSpPr>
        <p:spPr>
          <a:xfrm>
            <a:off x="599985" y="479825"/>
            <a:ext cx="8686255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Separate tables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507EB8-B6AF-CE4A-919D-FC472F1BAF51}"/>
              </a:ext>
            </a:extLst>
          </p:cNvPr>
          <p:cNvGrpSpPr/>
          <p:nvPr/>
        </p:nvGrpSpPr>
        <p:grpSpPr>
          <a:xfrm>
            <a:off x="1001406" y="2040121"/>
            <a:ext cx="10189188" cy="3307466"/>
            <a:chOff x="802395" y="2040121"/>
            <a:chExt cx="10189188" cy="330746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96679CB-87BB-8443-B64E-C21EAB058D4D}"/>
                </a:ext>
              </a:extLst>
            </p:cNvPr>
            <p:cNvGrpSpPr/>
            <p:nvPr/>
          </p:nvGrpSpPr>
          <p:grpSpPr>
            <a:xfrm>
              <a:off x="8610483" y="2040121"/>
              <a:ext cx="2381100" cy="3307465"/>
              <a:chOff x="7649612" y="2396365"/>
              <a:chExt cx="2381100" cy="3307465"/>
            </a:xfrm>
          </p:grpSpPr>
          <p:sp>
            <p:nvSpPr>
              <p:cNvPr id="9" name="Google Shape;690;p220">
                <a:extLst>
                  <a:ext uri="{FF2B5EF4-FFF2-40B4-BE49-F238E27FC236}">
                    <a16:creationId xmlns:a16="http://schemas.microsoft.com/office/drawing/2014/main" id="{18E73E1D-CA18-1844-A3C1-16797BE14A11}"/>
                  </a:ext>
                </a:extLst>
              </p:cNvPr>
              <p:cNvSpPr/>
              <p:nvPr/>
            </p:nvSpPr>
            <p:spPr>
              <a:xfrm>
                <a:off x="7649612" y="2415616"/>
                <a:ext cx="2381100" cy="3288214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Google Shape;693;p220">
                <a:extLst>
                  <a:ext uri="{FF2B5EF4-FFF2-40B4-BE49-F238E27FC236}">
                    <a16:creationId xmlns:a16="http://schemas.microsoft.com/office/drawing/2014/main" id="{7D539AD9-CD15-CD46-9FB7-A84D900859F7}"/>
                  </a:ext>
                </a:extLst>
              </p:cNvPr>
              <p:cNvSpPr/>
              <p:nvPr/>
            </p:nvSpPr>
            <p:spPr>
              <a:xfrm>
                <a:off x="7649612" y="2396365"/>
                <a:ext cx="2381100" cy="635400"/>
              </a:xfrm>
              <a:prstGeom prst="rect">
                <a:avLst/>
              </a:prstGeom>
              <a:solidFill>
                <a:srgbClr val="1A40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>
                    <a:solidFill>
                      <a:srgbClr val="FFFFFF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Social impressions</a:t>
                </a:r>
                <a:endParaRPr b="1">
                  <a:solidFill>
                    <a:srgbClr val="FFFFFF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  <p:sp>
            <p:nvSpPr>
              <p:cNvPr id="18" name="Google Shape;694;p220">
                <a:extLst>
                  <a:ext uri="{FF2B5EF4-FFF2-40B4-BE49-F238E27FC236}">
                    <a16:creationId xmlns:a16="http://schemas.microsoft.com/office/drawing/2014/main" id="{685E7823-17D6-2F44-8872-C59231583485}"/>
                  </a:ext>
                </a:extLst>
              </p:cNvPr>
              <p:cNvSpPr txBox="1"/>
              <p:nvPr/>
            </p:nvSpPr>
            <p:spPr>
              <a:xfrm>
                <a:off x="8169590" y="2985697"/>
                <a:ext cx="1533048" cy="8549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9.8K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Facebook (reach – single view)</a:t>
                </a:r>
                <a:br>
                  <a:rPr lang="en-US" sz="8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</a:br>
                <a:r>
                  <a:rPr lang="en-US" sz="800" b="1" i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P</a:t>
                </a:r>
                <a:r>
                  <a:rPr lang="en" sz="800" b="1" i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revious Q:</a:t>
                </a:r>
                <a:r>
                  <a:rPr lang="en" sz="8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  9.6K</a:t>
                </a:r>
                <a:endParaRPr sz="8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  <p:sp>
            <p:nvSpPr>
              <p:cNvPr id="19" name="Google Shape;694;p220">
                <a:extLst>
                  <a:ext uri="{FF2B5EF4-FFF2-40B4-BE49-F238E27FC236}">
                    <a16:creationId xmlns:a16="http://schemas.microsoft.com/office/drawing/2014/main" id="{2618D959-28A6-3746-887A-D89F5E056B75}"/>
                  </a:ext>
                </a:extLst>
              </p:cNvPr>
              <p:cNvSpPr txBox="1"/>
              <p:nvPr/>
            </p:nvSpPr>
            <p:spPr>
              <a:xfrm>
                <a:off x="8192730" y="3756833"/>
                <a:ext cx="1429873" cy="8549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117.3K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LinkedIn</a:t>
                </a:r>
                <a:br>
                  <a:rPr lang="en-US" sz="8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</a:br>
                <a:r>
                  <a:rPr lang="en-US" sz="800" b="1" i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P</a:t>
                </a:r>
                <a:r>
                  <a:rPr lang="en" sz="800" b="1" i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revious Q:  202.2K</a:t>
                </a:r>
                <a:endParaRPr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  <p:sp>
            <p:nvSpPr>
              <p:cNvPr id="20" name="Google Shape;694;p220">
                <a:extLst>
                  <a:ext uri="{FF2B5EF4-FFF2-40B4-BE49-F238E27FC236}">
                    <a16:creationId xmlns:a16="http://schemas.microsoft.com/office/drawing/2014/main" id="{0D158251-AA37-EB47-9617-0247AC242BD3}"/>
                  </a:ext>
                </a:extLst>
              </p:cNvPr>
              <p:cNvSpPr txBox="1"/>
              <p:nvPr/>
            </p:nvSpPr>
            <p:spPr>
              <a:xfrm>
                <a:off x="8192757" y="4521985"/>
                <a:ext cx="1429873" cy="8549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27.3K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Twitter</a:t>
                </a:r>
                <a:br>
                  <a:rPr lang="en-US" sz="800" b="1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</a:br>
                <a:r>
                  <a:rPr lang="en-US" sz="800" b="1" i="1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P</a:t>
                </a:r>
                <a:r>
                  <a:rPr lang="en" sz="800" b="1" i="1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revious Q:  49K </a:t>
                </a:r>
                <a:endParaRPr sz="800" b="1" i="1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D91FB6-296B-FF4B-BC1F-802A4F6CA96E}"/>
                </a:ext>
              </a:extLst>
            </p:cNvPr>
            <p:cNvGrpSpPr/>
            <p:nvPr/>
          </p:nvGrpSpPr>
          <p:grpSpPr>
            <a:xfrm>
              <a:off x="5871662" y="2040121"/>
              <a:ext cx="2545420" cy="1566418"/>
              <a:chOff x="4801419" y="2396365"/>
              <a:chExt cx="2545420" cy="1566418"/>
            </a:xfrm>
          </p:grpSpPr>
          <p:sp>
            <p:nvSpPr>
              <p:cNvPr id="8" name="Google Shape;689;p220">
                <a:extLst>
                  <a:ext uri="{FF2B5EF4-FFF2-40B4-BE49-F238E27FC236}">
                    <a16:creationId xmlns:a16="http://schemas.microsoft.com/office/drawing/2014/main" id="{FAFDA4B2-6169-5F46-B9DB-CE18E76BFF61}"/>
                  </a:ext>
                </a:extLst>
              </p:cNvPr>
              <p:cNvSpPr/>
              <p:nvPr/>
            </p:nvSpPr>
            <p:spPr>
              <a:xfrm>
                <a:off x="4945888" y="2396365"/>
                <a:ext cx="2381100" cy="1566418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Google Shape;692;p220">
                <a:extLst>
                  <a:ext uri="{FF2B5EF4-FFF2-40B4-BE49-F238E27FC236}">
                    <a16:creationId xmlns:a16="http://schemas.microsoft.com/office/drawing/2014/main" id="{12DFE7E4-C5C9-434F-AC16-B2ACE9935721}"/>
                  </a:ext>
                </a:extLst>
              </p:cNvPr>
              <p:cNvSpPr/>
              <p:nvPr/>
            </p:nvSpPr>
            <p:spPr>
              <a:xfrm>
                <a:off x="4945914" y="2396365"/>
                <a:ext cx="2381100" cy="635400"/>
              </a:xfrm>
              <a:prstGeom prst="rect">
                <a:avLst/>
              </a:prstGeom>
              <a:solidFill>
                <a:srgbClr val="1A40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b="1" dirty="0">
                    <a:solidFill>
                      <a:srgbClr val="FFFFFF"/>
                    </a:solidFill>
                    <a:latin typeface="Calibri"/>
                    <a:ea typeface="Source Sans Pro"/>
                    <a:cs typeface="Calibri"/>
                    <a:sym typeface="Source Sans Pro"/>
                  </a:rPr>
                  <a:t>Website monthly visits</a:t>
                </a:r>
                <a:endParaRPr b="1" dirty="0">
                  <a:solidFill>
                    <a:srgbClr val="FFFFFF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  <p:sp>
            <p:nvSpPr>
              <p:cNvPr id="22" name="Google Shape;696;p220">
                <a:extLst>
                  <a:ext uri="{FF2B5EF4-FFF2-40B4-BE49-F238E27FC236}">
                    <a16:creationId xmlns:a16="http://schemas.microsoft.com/office/drawing/2014/main" id="{8B4C4EAE-7F02-B44D-A677-A5995AEC4E5D}"/>
                  </a:ext>
                </a:extLst>
              </p:cNvPr>
              <p:cNvSpPr txBox="1"/>
              <p:nvPr/>
            </p:nvSpPr>
            <p:spPr>
              <a:xfrm>
                <a:off x="5064790" y="3056624"/>
                <a:ext cx="2084100" cy="5197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 dirty="0">
                    <a:solidFill>
                      <a:srgbClr val="143059"/>
                    </a:solidFill>
                    <a:latin typeface="Calibri"/>
                    <a:ea typeface="Source Sans Pro"/>
                    <a:cs typeface="Calibri"/>
                  </a:rPr>
                  <a:t>14,184</a:t>
                </a:r>
                <a:endParaRPr lang="en" sz="32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Google Shape;697;p220">
                <a:extLst>
                  <a:ext uri="{FF2B5EF4-FFF2-40B4-BE49-F238E27FC236}">
                    <a16:creationId xmlns:a16="http://schemas.microsoft.com/office/drawing/2014/main" id="{174D7199-7039-C845-9780-EEBA4C2D75A4}"/>
                  </a:ext>
                </a:extLst>
              </p:cNvPr>
              <p:cNvSpPr txBox="1"/>
              <p:nvPr/>
            </p:nvSpPr>
            <p:spPr>
              <a:xfrm>
                <a:off x="4801419" y="3482773"/>
                <a:ext cx="2545420" cy="3931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" sz="1200">
                    <a:latin typeface="Calibri"/>
                    <a:sym typeface="Source Sans Pro"/>
                  </a:rPr>
                  <a:t>Old website monthly: </a:t>
                </a:r>
                <a:r>
                  <a:rPr lang="en-US" sz="1200" b="1">
                    <a:latin typeface="Calibri"/>
                  </a:rPr>
                  <a:t>11,895</a:t>
                </a:r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51C507-B2B1-6B4D-980D-5990C983A17E}"/>
                </a:ext>
              </a:extLst>
            </p:cNvPr>
            <p:cNvGrpSpPr/>
            <p:nvPr/>
          </p:nvGrpSpPr>
          <p:grpSpPr>
            <a:xfrm>
              <a:off x="5887815" y="3781169"/>
              <a:ext cx="2545420" cy="1566418"/>
              <a:chOff x="3550580" y="5492745"/>
              <a:chExt cx="2545420" cy="1566418"/>
            </a:xfrm>
          </p:grpSpPr>
          <p:sp>
            <p:nvSpPr>
              <p:cNvPr id="27" name="Google Shape;689;p220">
                <a:extLst>
                  <a:ext uri="{FF2B5EF4-FFF2-40B4-BE49-F238E27FC236}">
                    <a16:creationId xmlns:a16="http://schemas.microsoft.com/office/drawing/2014/main" id="{36248245-F04A-AC40-AA2D-5E18CF280845}"/>
                  </a:ext>
                </a:extLst>
              </p:cNvPr>
              <p:cNvSpPr/>
              <p:nvPr/>
            </p:nvSpPr>
            <p:spPr>
              <a:xfrm>
                <a:off x="3677690" y="5492745"/>
                <a:ext cx="2381100" cy="1566418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Google Shape;692;p220">
                <a:extLst>
                  <a:ext uri="{FF2B5EF4-FFF2-40B4-BE49-F238E27FC236}">
                    <a16:creationId xmlns:a16="http://schemas.microsoft.com/office/drawing/2014/main" id="{7A27079C-B8F6-9944-B980-641DABD27AD2}"/>
                  </a:ext>
                </a:extLst>
              </p:cNvPr>
              <p:cNvSpPr/>
              <p:nvPr/>
            </p:nvSpPr>
            <p:spPr>
              <a:xfrm>
                <a:off x="3677690" y="5496973"/>
                <a:ext cx="2381100" cy="635400"/>
              </a:xfrm>
              <a:prstGeom prst="rect">
                <a:avLst/>
              </a:prstGeom>
              <a:solidFill>
                <a:srgbClr val="1A40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Website av. time on site</a:t>
                </a:r>
                <a:endParaRPr b="1" dirty="0">
                  <a:solidFill>
                    <a:srgbClr val="FFFFFF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  <p:sp>
            <p:nvSpPr>
              <p:cNvPr id="24" name="Google Shape;696;p220">
                <a:extLst>
                  <a:ext uri="{FF2B5EF4-FFF2-40B4-BE49-F238E27FC236}">
                    <a16:creationId xmlns:a16="http://schemas.microsoft.com/office/drawing/2014/main" id="{F41C1EA5-CF68-4143-BDF9-E0790FC1680A}"/>
                  </a:ext>
                </a:extLst>
              </p:cNvPr>
              <p:cNvSpPr txBox="1"/>
              <p:nvPr/>
            </p:nvSpPr>
            <p:spPr>
              <a:xfrm>
                <a:off x="3782452" y="6131581"/>
                <a:ext cx="2084100" cy="5197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>
                    <a:solidFill>
                      <a:srgbClr val="143059"/>
                    </a:solidFill>
                    <a:latin typeface="Calibri"/>
                    <a:ea typeface="Source Sans Pro"/>
                    <a:cs typeface="Calibri"/>
                  </a:rPr>
                  <a:t>2:11</a:t>
                </a:r>
                <a:endParaRPr lang="en-US"/>
              </a:p>
            </p:txBody>
          </p:sp>
          <p:sp>
            <p:nvSpPr>
              <p:cNvPr id="25" name="Google Shape;697;p220">
                <a:extLst>
                  <a:ext uri="{FF2B5EF4-FFF2-40B4-BE49-F238E27FC236}">
                    <a16:creationId xmlns:a16="http://schemas.microsoft.com/office/drawing/2014/main" id="{BF181304-D3F9-BE47-8A06-218D3FE35EBC}"/>
                  </a:ext>
                </a:extLst>
              </p:cNvPr>
              <p:cNvSpPr txBox="1"/>
              <p:nvPr/>
            </p:nvSpPr>
            <p:spPr>
              <a:xfrm>
                <a:off x="3550580" y="6557731"/>
                <a:ext cx="2545420" cy="3931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" sz="1200" dirty="0">
                    <a:latin typeface="Calibri"/>
                    <a:sym typeface="Source Sans Pro"/>
                  </a:rPr>
                  <a:t>Old website monthly: </a:t>
                </a:r>
                <a:r>
                  <a:rPr lang="en-US" sz="1200" b="1" dirty="0">
                    <a:latin typeface="Calibri"/>
                  </a:rPr>
                  <a:t>1:52</a:t>
                </a:r>
                <a:endParaRPr lang="en-US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6A7736-A459-674D-8B2E-D2DF09079BF5}"/>
                </a:ext>
              </a:extLst>
            </p:cNvPr>
            <p:cNvGrpSpPr/>
            <p:nvPr/>
          </p:nvGrpSpPr>
          <p:grpSpPr>
            <a:xfrm>
              <a:off x="802395" y="2051675"/>
              <a:ext cx="2381127" cy="3295911"/>
              <a:chOff x="599958" y="2396364"/>
              <a:chExt cx="2381127" cy="3295911"/>
            </a:xfrm>
          </p:grpSpPr>
          <p:sp>
            <p:nvSpPr>
              <p:cNvPr id="31" name="Google Shape;688;p220">
                <a:extLst>
                  <a:ext uri="{FF2B5EF4-FFF2-40B4-BE49-F238E27FC236}">
                    <a16:creationId xmlns:a16="http://schemas.microsoft.com/office/drawing/2014/main" id="{EE4D4D8F-EBB6-2145-B8A7-FAD48C11319E}"/>
                  </a:ext>
                </a:extLst>
              </p:cNvPr>
              <p:cNvSpPr/>
              <p:nvPr/>
            </p:nvSpPr>
            <p:spPr>
              <a:xfrm>
                <a:off x="599958" y="2396364"/>
                <a:ext cx="2381100" cy="3295911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Google Shape;691;p220">
                <a:extLst>
                  <a:ext uri="{FF2B5EF4-FFF2-40B4-BE49-F238E27FC236}">
                    <a16:creationId xmlns:a16="http://schemas.microsoft.com/office/drawing/2014/main" id="{76D39308-4B7B-E248-AB38-5C219DA855BF}"/>
                  </a:ext>
                </a:extLst>
              </p:cNvPr>
              <p:cNvSpPr/>
              <p:nvPr/>
            </p:nvSpPr>
            <p:spPr>
              <a:xfrm>
                <a:off x="599985" y="2396365"/>
                <a:ext cx="2381100" cy="635400"/>
              </a:xfrm>
              <a:prstGeom prst="rect">
                <a:avLst/>
              </a:prstGeom>
              <a:solidFill>
                <a:srgbClr val="1A40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New social followers</a:t>
                </a:r>
                <a:endParaRPr b="1" dirty="0">
                  <a:solidFill>
                    <a:srgbClr val="FFFFFF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  <p:sp>
            <p:nvSpPr>
              <p:cNvPr id="33" name="Google Shape;694;p220">
                <a:extLst>
                  <a:ext uri="{FF2B5EF4-FFF2-40B4-BE49-F238E27FC236}">
                    <a16:creationId xmlns:a16="http://schemas.microsoft.com/office/drawing/2014/main" id="{A2564DF7-F36C-2749-82CD-90568541EA8B}"/>
                  </a:ext>
                </a:extLst>
              </p:cNvPr>
              <p:cNvSpPr txBox="1"/>
              <p:nvPr/>
            </p:nvSpPr>
            <p:spPr>
              <a:xfrm>
                <a:off x="1075571" y="3002929"/>
                <a:ext cx="1429873" cy="8549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534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Facebook</a:t>
                </a:r>
                <a:br>
                  <a:rPr lang="en-US" sz="8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</a:br>
                <a:r>
                  <a:rPr lang="en-US" sz="800" b="1" i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P</a:t>
                </a:r>
                <a:r>
                  <a:rPr lang="en" sz="800" b="1" i="1" dirty="0" err="1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revious</a:t>
                </a:r>
                <a:r>
                  <a:rPr lang="en" sz="800" b="1" i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 Q: 604 </a:t>
                </a:r>
                <a:endParaRPr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  <p:sp>
            <p:nvSpPr>
              <p:cNvPr id="34" name="Google Shape;694;p220">
                <a:extLst>
                  <a:ext uri="{FF2B5EF4-FFF2-40B4-BE49-F238E27FC236}">
                    <a16:creationId xmlns:a16="http://schemas.microsoft.com/office/drawing/2014/main" id="{E1D2AF8A-BBCF-9D46-87F5-8907D0A7B657}"/>
                  </a:ext>
                </a:extLst>
              </p:cNvPr>
              <p:cNvSpPr txBox="1"/>
              <p:nvPr/>
            </p:nvSpPr>
            <p:spPr>
              <a:xfrm>
                <a:off x="1098711" y="3727997"/>
                <a:ext cx="1429873" cy="8549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2,564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LinkedIn</a:t>
                </a:r>
                <a:br>
                  <a:rPr lang="en-US" sz="8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</a:br>
                <a:r>
                  <a:rPr lang="en-US" sz="800" b="1" i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P</a:t>
                </a:r>
                <a:r>
                  <a:rPr lang="en" sz="800" b="1" i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revious Q:  5,111</a:t>
                </a:r>
                <a:endParaRPr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  <p:sp>
            <p:nvSpPr>
              <p:cNvPr id="35" name="Google Shape;694;p220">
                <a:extLst>
                  <a:ext uri="{FF2B5EF4-FFF2-40B4-BE49-F238E27FC236}">
                    <a16:creationId xmlns:a16="http://schemas.microsoft.com/office/drawing/2014/main" id="{7BC63901-81B6-0344-8C02-2F855ACD2201}"/>
                  </a:ext>
                </a:extLst>
              </p:cNvPr>
              <p:cNvSpPr txBox="1"/>
              <p:nvPr/>
            </p:nvSpPr>
            <p:spPr>
              <a:xfrm>
                <a:off x="1098738" y="4493149"/>
                <a:ext cx="1429873" cy="8549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104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Twitter</a:t>
                </a:r>
                <a:br>
                  <a:rPr lang="en-US" sz="800" b="1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</a:br>
                <a:r>
                  <a:rPr lang="en-US" sz="800" b="1" i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P</a:t>
                </a:r>
                <a:r>
                  <a:rPr lang="en" sz="800" b="1" i="1" dirty="0" err="1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revious</a:t>
                </a:r>
                <a:r>
                  <a:rPr lang="en" sz="800" b="1" i="1" dirty="0">
                    <a:solidFill>
                      <a:srgbClr val="143059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 Q: 153  </a:t>
                </a:r>
                <a:endParaRPr sz="800" b="1" i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EE16273-28C2-A549-9776-FC3BD79C1A95}"/>
                </a:ext>
              </a:extLst>
            </p:cNvPr>
            <p:cNvGrpSpPr/>
            <p:nvPr/>
          </p:nvGrpSpPr>
          <p:grpSpPr>
            <a:xfrm>
              <a:off x="3270994" y="2040121"/>
              <a:ext cx="2545420" cy="1566418"/>
              <a:chOff x="4801419" y="2396365"/>
              <a:chExt cx="2545420" cy="1566418"/>
            </a:xfrm>
          </p:grpSpPr>
          <p:sp>
            <p:nvSpPr>
              <p:cNvPr id="37" name="Google Shape;689;p220">
                <a:extLst>
                  <a:ext uri="{FF2B5EF4-FFF2-40B4-BE49-F238E27FC236}">
                    <a16:creationId xmlns:a16="http://schemas.microsoft.com/office/drawing/2014/main" id="{E146905D-5C81-C54E-B429-97397DF5AAE0}"/>
                  </a:ext>
                </a:extLst>
              </p:cNvPr>
              <p:cNvSpPr/>
              <p:nvPr/>
            </p:nvSpPr>
            <p:spPr>
              <a:xfrm>
                <a:off x="4945888" y="2396365"/>
                <a:ext cx="2381100" cy="1566418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Google Shape;692;p220">
                <a:extLst>
                  <a:ext uri="{FF2B5EF4-FFF2-40B4-BE49-F238E27FC236}">
                    <a16:creationId xmlns:a16="http://schemas.microsoft.com/office/drawing/2014/main" id="{E2B89FCA-E660-4948-906E-FBEFCD6EF705}"/>
                  </a:ext>
                </a:extLst>
              </p:cNvPr>
              <p:cNvSpPr/>
              <p:nvPr/>
            </p:nvSpPr>
            <p:spPr>
              <a:xfrm>
                <a:off x="4945914" y="2396365"/>
                <a:ext cx="2381100" cy="635400"/>
              </a:xfrm>
              <a:prstGeom prst="rect">
                <a:avLst/>
              </a:prstGeom>
              <a:solidFill>
                <a:srgbClr val="1A40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" b="1" dirty="0">
                    <a:solidFill>
                      <a:srgbClr val="FFFFFF"/>
                    </a:solidFill>
                    <a:latin typeface="Calibri"/>
                    <a:ea typeface="Source Sans Pro"/>
                    <a:cs typeface="Calibri"/>
                    <a:sym typeface="Source Sans Pro"/>
                  </a:rPr>
                  <a:t>Website monthly visits</a:t>
                </a:r>
                <a:endParaRPr b="1" dirty="0">
                  <a:solidFill>
                    <a:srgbClr val="FFFFFF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  <p:sp>
            <p:nvSpPr>
              <p:cNvPr id="39" name="Google Shape;696;p220">
                <a:extLst>
                  <a:ext uri="{FF2B5EF4-FFF2-40B4-BE49-F238E27FC236}">
                    <a16:creationId xmlns:a16="http://schemas.microsoft.com/office/drawing/2014/main" id="{E1F7DDFD-F137-8A4C-B036-CC7DE89C8B42}"/>
                  </a:ext>
                </a:extLst>
              </p:cNvPr>
              <p:cNvSpPr txBox="1"/>
              <p:nvPr/>
            </p:nvSpPr>
            <p:spPr>
              <a:xfrm>
                <a:off x="5064790" y="3056624"/>
                <a:ext cx="2084100" cy="5197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 dirty="0">
                    <a:solidFill>
                      <a:srgbClr val="143059"/>
                    </a:solidFill>
                    <a:latin typeface="Calibri"/>
                    <a:ea typeface="Source Sans Pro"/>
                    <a:cs typeface="Calibri"/>
                  </a:rPr>
                  <a:t>14,184</a:t>
                </a:r>
                <a:endParaRPr lang="en" sz="3200" b="1" dirty="0">
                  <a:solidFill>
                    <a:srgbClr val="143059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Google Shape;697;p220">
                <a:extLst>
                  <a:ext uri="{FF2B5EF4-FFF2-40B4-BE49-F238E27FC236}">
                    <a16:creationId xmlns:a16="http://schemas.microsoft.com/office/drawing/2014/main" id="{4D3F71F7-E8F2-CC4A-A0DC-3257E631A185}"/>
                  </a:ext>
                </a:extLst>
              </p:cNvPr>
              <p:cNvSpPr txBox="1"/>
              <p:nvPr/>
            </p:nvSpPr>
            <p:spPr>
              <a:xfrm>
                <a:off x="4801419" y="3482773"/>
                <a:ext cx="2545420" cy="3931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" sz="1200" dirty="0">
                    <a:latin typeface="Calibri"/>
                    <a:sym typeface="Source Sans Pro"/>
                  </a:rPr>
                  <a:t>Old website monthly: </a:t>
                </a:r>
                <a:r>
                  <a:rPr lang="en-US" sz="1200" b="1" dirty="0">
                    <a:latin typeface="Calibri"/>
                  </a:rPr>
                  <a:t>11,895</a:t>
                </a:r>
                <a:endParaRPr lang="en-US" dirty="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DB5DB4B-7512-9349-AFDF-3759E8EA013B}"/>
                </a:ext>
              </a:extLst>
            </p:cNvPr>
            <p:cNvGrpSpPr/>
            <p:nvPr/>
          </p:nvGrpSpPr>
          <p:grpSpPr>
            <a:xfrm>
              <a:off x="3276104" y="3781169"/>
              <a:ext cx="2545420" cy="1566418"/>
              <a:chOff x="3550580" y="5492745"/>
              <a:chExt cx="2545420" cy="1566418"/>
            </a:xfrm>
          </p:grpSpPr>
          <p:sp>
            <p:nvSpPr>
              <p:cNvPr id="42" name="Google Shape;689;p220">
                <a:extLst>
                  <a:ext uri="{FF2B5EF4-FFF2-40B4-BE49-F238E27FC236}">
                    <a16:creationId xmlns:a16="http://schemas.microsoft.com/office/drawing/2014/main" id="{917BF773-0BFB-E34D-BDEA-90C48D7904E3}"/>
                  </a:ext>
                </a:extLst>
              </p:cNvPr>
              <p:cNvSpPr/>
              <p:nvPr/>
            </p:nvSpPr>
            <p:spPr>
              <a:xfrm>
                <a:off x="3677690" y="5492745"/>
                <a:ext cx="2381100" cy="1566418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Google Shape;692;p220">
                <a:extLst>
                  <a:ext uri="{FF2B5EF4-FFF2-40B4-BE49-F238E27FC236}">
                    <a16:creationId xmlns:a16="http://schemas.microsoft.com/office/drawing/2014/main" id="{AFEE4B00-94F3-8B44-9B4D-583BAB0C0454}"/>
                  </a:ext>
                </a:extLst>
              </p:cNvPr>
              <p:cNvSpPr/>
              <p:nvPr/>
            </p:nvSpPr>
            <p:spPr>
              <a:xfrm>
                <a:off x="3677690" y="5496973"/>
                <a:ext cx="2381100" cy="635400"/>
              </a:xfrm>
              <a:prstGeom prst="rect">
                <a:avLst/>
              </a:prstGeom>
              <a:solidFill>
                <a:srgbClr val="1A40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Source Sans Pro"/>
                    <a:cs typeface="Calibri" panose="020F0502020204030204" pitchFamily="34" charset="0"/>
                    <a:sym typeface="Source Sans Pro"/>
                  </a:rPr>
                  <a:t>Website av. time on site</a:t>
                </a:r>
                <a:endParaRPr b="1" dirty="0">
                  <a:solidFill>
                    <a:srgbClr val="FFFFFF"/>
                  </a:solidFill>
                  <a:latin typeface="Calibri" panose="020F0502020204030204" pitchFamily="34" charset="0"/>
                  <a:ea typeface="Source Sans Pro"/>
                  <a:cs typeface="Calibri" panose="020F0502020204030204" pitchFamily="34" charset="0"/>
                  <a:sym typeface="Source Sans Pro"/>
                </a:endParaRPr>
              </a:p>
            </p:txBody>
          </p:sp>
          <p:sp>
            <p:nvSpPr>
              <p:cNvPr id="44" name="Google Shape;696;p220">
                <a:extLst>
                  <a:ext uri="{FF2B5EF4-FFF2-40B4-BE49-F238E27FC236}">
                    <a16:creationId xmlns:a16="http://schemas.microsoft.com/office/drawing/2014/main" id="{1FE0E725-C72B-7E48-931B-AA14CB2D0CDE}"/>
                  </a:ext>
                </a:extLst>
              </p:cNvPr>
              <p:cNvSpPr txBox="1"/>
              <p:nvPr/>
            </p:nvSpPr>
            <p:spPr>
              <a:xfrm>
                <a:off x="3782452" y="6131581"/>
                <a:ext cx="2084100" cy="5197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 dirty="0">
                    <a:solidFill>
                      <a:srgbClr val="143059"/>
                    </a:solidFill>
                    <a:latin typeface="Calibri"/>
                    <a:ea typeface="Source Sans Pro"/>
                    <a:cs typeface="Calibri"/>
                  </a:rPr>
                  <a:t>2:11</a:t>
                </a:r>
                <a:endParaRPr lang="en-US" dirty="0"/>
              </a:p>
            </p:txBody>
          </p:sp>
          <p:sp>
            <p:nvSpPr>
              <p:cNvPr id="45" name="Google Shape;697;p220">
                <a:extLst>
                  <a:ext uri="{FF2B5EF4-FFF2-40B4-BE49-F238E27FC236}">
                    <a16:creationId xmlns:a16="http://schemas.microsoft.com/office/drawing/2014/main" id="{76A4C7FE-137F-8746-B53F-19F6869AB7B0}"/>
                  </a:ext>
                </a:extLst>
              </p:cNvPr>
              <p:cNvSpPr txBox="1"/>
              <p:nvPr/>
            </p:nvSpPr>
            <p:spPr>
              <a:xfrm>
                <a:off x="3550580" y="6557731"/>
                <a:ext cx="2545420" cy="3931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" sz="1200" dirty="0">
                    <a:latin typeface="Calibri"/>
                    <a:sym typeface="Source Sans Pro"/>
                  </a:rPr>
                  <a:t>Old website monthly: </a:t>
                </a:r>
                <a:r>
                  <a:rPr lang="en-US" sz="1200" b="1" dirty="0">
                    <a:latin typeface="Calibri"/>
                  </a:rPr>
                  <a:t>1:52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139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B3A71-0F26-2341-9CB1-3FDCC0E8F3D5}"/>
              </a:ext>
            </a:extLst>
          </p:cNvPr>
          <p:cNvSpPr/>
          <p:nvPr/>
        </p:nvSpPr>
        <p:spPr>
          <a:xfrm>
            <a:off x="0" y="1"/>
            <a:ext cx="12192000" cy="156641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F3B260-D601-754D-8441-4A6B30B79A90}"/>
              </a:ext>
            </a:extLst>
          </p:cNvPr>
          <p:cNvSpPr txBox="1"/>
          <p:nvPr/>
        </p:nvSpPr>
        <p:spPr>
          <a:xfrm>
            <a:off x="599985" y="479826"/>
            <a:ext cx="9553474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Figures slide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9747BF-6D55-334A-9455-1B28BFC24A27}"/>
              </a:ext>
            </a:extLst>
          </p:cNvPr>
          <p:cNvGrpSpPr/>
          <p:nvPr/>
        </p:nvGrpSpPr>
        <p:grpSpPr>
          <a:xfrm>
            <a:off x="1665968" y="4404325"/>
            <a:ext cx="2508975" cy="1447199"/>
            <a:chOff x="1666240" y="2816950"/>
            <a:chExt cx="2508975" cy="1447199"/>
          </a:xfrm>
        </p:grpSpPr>
        <p:sp>
          <p:nvSpPr>
            <p:cNvPr id="2" name="Process 1">
              <a:extLst>
                <a:ext uri="{FF2B5EF4-FFF2-40B4-BE49-F238E27FC236}">
                  <a16:creationId xmlns:a16="http://schemas.microsoft.com/office/drawing/2014/main" id="{A82974D5-8ABB-A340-9273-FB1598132BB7}"/>
                </a:ext>
              </a:extLst>
            </p:cNvPr>
            <p:cNvSpPr/>
            <p:nvPr/>
          </p:nvSpPr>
          <p:spPr>
            <a:xfrm>
              <a:off x="1666240" y="3339034"/>
              <a:ext cx="1868895" cy="925115"/>
            </a:xfrm>
            <a:prstGeom prst="flowChartProcess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39700" lvl="3">
                <a:lnSpc>
                  <a:spcPct val="114999"/>
                </a:lnSpc>
              </a:pPr>
              <a:endParaRPr lang="e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D4EB3F-05D7-924C-B323-0DF22983BA36}"/>
                </a:ext>
              </a:extLst>
            </p:cNvPr>
            <p:cNvSpPr txBox="1"/>
            <p:nvPr/>
          </p:nvSpPr>
          <p:spPr>
            <a:xfrm>
              <a:off x="1737360" y="2816950"/>
              <a:ext cx="24378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US" sz="6000" b="1" dirty="0">
                  <a:solidFill>
                    <a:srgbClr val="1A408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30,692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61A5F6-70A0-3E4A-A4FD-BEC17FE98724}"/>
                </a:ext>
              </a:extLst>
            </p:cNvPr>
            <p:cNvSpPr txBox="1"/>
            <p:nvPr/>
          </p:nvSpPr>
          <p:spPr>
            <a:xfrm>
              <a:off x="1760513" y="3781812"/>
              <a:ext cx="22143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Flash alerts sent to partners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6BFE82-3414-F54A-BBF1-21EFF34D8B8B}"/>
              </a:ext>
            </a:extLst>
          </p:cNvPr>
          <p:cNvGrpSpPr/>
          <p:nvPr/>
        </p:nvGrpSpPr>
        <p:grpSpPr>
          <a:xfrm>
            <a:off x="4871992" y="4404325"/>
            <a:ext cx="2508975" cy="1447199"/>
            <a:chOff x="1666240" y="2816950"/>
            <a:chExt cx="2508975" cy="1447199"/>
          </a:xfrm>
        </p:grpSpPr>
        <p:sp>
          <p:nvSpPr>
            <p:cNvPr id="29" name="Process 28">
              <a:extLst>
                <a:ext uri="{FF2B5EF4-FFF2-40B4-BE49-F238E27FC236}">
                  <a16:creationId xmlns:a16="http://schemas.microsoft.com/office/drawing/2014/main" id="{B8B6231E-6AE0-564D-B276-22ACE5E6923D}"/>
                </a:ext>
              </a:extLst>
            </p:cNvPr>
            <p:cNvSpPr/>
            <p:nvPr/>
          </p:nvSpPr>
          <p:spPr>
            <a:xfrm>
              <a:off x="1666240" y="3339034"/>
              <a:ext cx="1868895" cy="925115"/>
            </a:xfrm>
            <a:prstGeom prst="flowChartProcess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39700" lvl="3">
                <a:lnSpc>
                  <a:spcPct val="114999"/>
                </a:lnSpc>
              </a:pPr>
              <a:endParaRPr lang="e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21BF5A-2C11-8544-B031-D2FAB37BA3B1}"/>
                </a:ext>
              </a:extLst>
            </p:cNvPr>
            <p:cNvSpPr txBox="1"/>
            <p:nvPr/>
          </p:nvSpPr>
          <p:spPr>
            <a:xfrm>
              <a:off x="1737360" y="2816950"/>
              <a:ext cx="24378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6000" b="1" dirty="0">
                  <a:solidFill>
                    <a:srgbClr val="1A408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1,709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E624315-69DA-DA4B-8F77-12BC5369CE52}"/>
                </a:ext>
              </a:extLst>
            </p:cNvPr>
            <p:cNvSpPr txBox="1"/>
            <p:nvPr/>
          </p:nvSpPr>
          <p:spPr>
            <a:xfrm>
              <a:off x="1760513" y="3781812"/>
              <a:ext cx="22143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Flash alerts sent to partners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BE886E-4E85-AA4E-8A54-97560E9A6BC7}"/>
              </a:ext>
            </a:extLst>
          </p:cNvPr>
          <p:cNvGrpSpPr/>
          <p:nvPr/>
        </p:nvGrpSpPr>
        <p:grpSpPr>
          <a:xfrm>
            <a:off x="8078017" y="4404325"/>
            <a:ext cx="2508975" cy="1447199"/>
            <a:chOff x="1666240" y="2816950"/>
            <a:chExt cx="2508975" cy="1447199"/>
          </a:xfrm>
        </p:grpSpPr>
        <p:sp>
          <p:nvSpPr>
            <p:cNvPr id="33" name="Process 32">
              <a:extLst>
                <a:ext uri="{FF2B5EF4-FFF2-40B4-BE49-F238E27FC236}">
                  <a16:creationId xmlns:a16="http://schemas.microsoft.com/office/drawing/2014/main" id="{E9727993-AF80-4E41-8744-2FA1188230F1}"/>
                </a:ext>
              </a:extLst>
            </p:cNvPr>
            <p:cNvSpPr/>
            <p:nvPr/>
          </p:nvSpPr>
          <p:spPr>
            <a:xfrm>
              <a:off x="1666240" y="3339034"/>
              <a:ext cx="1868895" cy="925115"/>
            </a:xfrm>
            <a:prstGeom prst="flowChartProcess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39700" lvl="3">
                <a:lnSpc>
                  <a:spcPct val="114999"/>
                </a:lnSpc>
              </a:pPr>
              <a:endParaRPr lang="e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E4FBA1-3EDE-B545-8DA3-A6A3C77F551D}"/>
                </a:ext>
              </a:extLst>
            </p:cNvPr>
            <p:cNvSpPr txBox="1"/>
            <p:nvPr/>
          </p:nvSpPr>
          <p:spPr>
            <a:xfrm>
              <a:off x="1737360" y="2816950"/>
              <a:ext cx="24378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6000" b="1" dirty="0">
                  <a:solidFill>
                    <a:srgbClr val="1A408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12,644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BF9419-EF7B-3D43-88DF-C17CB4AF47C4}"/>
                </a:ext>
              </a:extLst>
            </p:cNvPr>
            <p:cNvSpPr txBox="1"/>
            <p:nvPr/>
          </p:nvSpPr>
          <p:spPr>
            <a:xfrm>
              <a:off x="1760513" y="3781812"/>
              <a:ext cx="22143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Partner staff trained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66CD4F-96B2-F34C-9A92-0B77044365A5}"/>
              </a:ext>
            </a:extLst>
          </p:cNvPr>
          <p:cNvGrpSpPr/>
          <p:nvPr/>
        </p:nvGrpSpPr>
        <p:grpSpPr>
          <a:xfrm>
            <a:off x="2523306" y="2053216"/>
            <a:ext cx="3420467" cy="1876003"/>
            <a:chOff x="1696719" y="2816950"/>
            <a:chExt cx="3420467" cy="1876003"/>
          </a:xfrm>
        </p:grpSpPr>
        <p:sp>
          <p:nvSpPr>
            <p:cNvPr id="20" name="Process 19">
              <a:extLst>
                <a:ext uri="{FF2B5EF4-FFF2-40B4-BE49-F238E27FC236}">
                  <a16:creationId xmlns:a16="http://schemas.microsoft.com/office/drawing/2014/main" id="{20F92C2A-AE8D-AD42-86C5-843FD48BFD58}"/>
                </a:ext>
              </a:extLst>
            </p:cNvPr>
            <p:cNvSpPr/>
            <p:nvPr/>
          </p:nvSpPr>
          <p:spPr>
            <a:xfrm>
              <a:off x="1696719" y="3530660"/>
              <a:ext cx="2437855" cy="1162293"/>
            </a:xfrm>
            <a:prstGeom prst="flowChartProcess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39700" lvl="3">
                <a:lnSpc>
                  <a:spcPct val="114999"/>
                </a:lnSpc>
              </a:pPr>
              <a:endParaRPr lang="e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6E4314-1D51-4441-90E4-6D234C6D5D6A}"/>
                </a:ext>
              </a:extLst>
            </p:cNvPr>
            <p:cNvSpPr txBox="1"/>
            <p:nvPr/>
          </p:nvSpPr>
          <p:spPr>
            <a:xfrm>
              <a:off x="1737360" y="2816950"/>
              <a:ext cx="33798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US" sz="8000" b="1" dirty="0">
                  <a:solidFill>
                    <a:srgbClr val="1A408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30,692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17F51C-EF0E-F84E-BE82-E53068A34E75}"/>
                </a:ext>
              </a:extLst>
            </p:cNvPr>
            <p:cNvSpPr txBox="1"/>
            <p:nvPr/>
          </p:nvSpPr>
          <p:spPr>
            <a:xfrm>
              <a:off x="1788159" y="3996349"/>
              <a:ext cx="3329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Flash alerts sent to partners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63FE927-E3A2-1F4B-8A6A-EC33CA64E3EC}"/>
              </a:ext>
            </a:extLst>
          </p:cNvPr>
          <p:cNvGrpSpPr>
            <a:grpSpLocks noChangeAspect="1"/>
          </p:cNvGrpSpPr>
          <p:nvPr/>
        </p:nvGrpSpPr>
        <p:grpSpPr>
          <a:xfrm>
            <a:off x="6587306" y="2062633"/>
            <a:ext cx="3081388" cy="1876003"/>
            <a:chOff x="1696719" y="2816950"/>
            <a:chExt cx="3081388" cy="1876003"/>
          </a:xfrm>
        </p:grpSpPr>
        <p:sp>
          <p:nvSpPr>
            <p:cNvPr id="40" name="Process 39">
              <a:extLst>
                <a:ext uri="{FF2B5EF4-FFF2-40B4-BE49-F238E27FC236}">
                  <a16:creationId xmlns:a16="http://schemas.microsoft.com/office/drawing/2014/main" id="{92C22721-47DC-0641-8579-C35BBBF7593A}"/>
                </a:ext>
              </a:extLst>
            </p:cNvPr>
            <p:cNvSpPr/>
            <p:nvPr/>
          </p:nvSpPr>
          <p:spPr>
            <a:xfrm>
              <a:off x="1696719" y="3530660"/>
              <a:ext cx="2437855" cy="1162293"/>
            </a:xfrm>
            <a:prstGeom prst="flowChartProcess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marL="139700" lvl="3">
                <a:lnSpc>
                  <a:spcPct val="114999"/>
                </a:lnSpc>
              </a:pPr>
              <a:endParaRPr lang="e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B3E92B-824B-1D41-BEC6-3ABE6C7F6B50}"/>
                </a:ext>
              </a:extLst>
            </p:cNvPr>
            <p:cNvSpPr txBox="1">
              <a:spLocks/>
            </p:cNvSpPr>
            <p:nvPr/>
          </p:nvSpPr>
          <p:spPr>
            <a:xfrm>
              <a:off x="1737360" y="2816950"/>
              <a:ext cx="3040747" cy="1323439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fontAlgn="base"/>
              <a:r>
                <a:rPr lang="en-US" sz="8000" b="1" dirty="0">
                  <a:solidFill>
                    <a:srgbClr val="1A408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1,709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FB513F-37F0-5E44-B550-74BE784726A6}"/>
                </a:ext>
              </a:extLst>
            </p:cNvPr>
            <p:cNvSpPr txBox="1">
              <a:spLocks/>
            </p:cNvSpPr>
            <p:nvPr/>
          </p:nvSpPr>
          <p:spPr>
            <a:xfrm>
              <a:off x="1788159" y="3996349"/>
              <a:ext cx="2989948" cy="40011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fontAlgn="base"/>
              <a:r>
                <a: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Area assessments delivered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525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C92A4DC-5A91-6144-9B1C-7E4D88C01562}"/>
              </a:ext>
            </a:extLst>
          </p:cNvPr>
          <p:cNvGraphicFramePr/>
          <p:nvPr/>
        </p:nvGraphicFramePr>
        <p:xfrm>
          <a:off x="3474720" y="1697372"/>
          <a:ext cx="6990533" cy="4482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21F7231A-AC34-D641-8D2B-FCFBDEB13502}"/>
              </a:ext>
            </a:extLst>
          </p:cNvPr>
          <p:cNvGrpSpPr/>
          <p:nvPr/>
        </p:nvGrpSpPr>
        <p:grpSpPr>
          <a:xfrm>
            <a:off x="606526" y="3281374"/>
            <a:ext cx="3402583" cy="1490322"/>
            <a:chOff x="702056" y="1889454"/>
            <a:chExt cx="3402583" cy="149032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D232F0E-8C4C-E940-98B4-0E58625CE47E}"/>
                </a:ext>
              </a:extLst>
            </p:cNvPr>
            <p:cNvSpPr txBox="1"/>
            <p:nvPr/>
          </p:nvSpPr>
          <p:spPr>
            <a:xfrm>
              <a:off x="702056" y="2425669"/>
              <a:ext cx="340258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/>
              <a:r>
                <a:rPr lang="en-US" sz="1400" u="none" strike="noStrike" dirty="0">
                  <a:solidFill>
                    <a:srgbClr val="20202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Over the first quarter of 2022, there was very little activity on social media (due to the personnel gap). </a:t>
              </a:r>
              <a:endParaRPr lang="en-US" sz="1400" dirty="0">
                <a:solidFill>
                  <a:srgbClr val="20202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 rtl="0" fontAlgn="base"/>
              <a:endParaRPr lang="en-US" sz="1400" dirty="0">
                <a:solidFill>
                  <a:srgbClr val="20202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E493280-FD4F-1347-B292-C7C4AD678A18}"/>
                </a:ext>
              </a:extLst>
            </p:cNvPr>
            <p:cNvSpPr txBox="1"/>
            <p:nvPr/>
          </p:nvSpPr>
          <p:spPr>
            <a:xfrm>
              <a:off x="702056" y="1889454"/>
              <a:ext cx="34025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sz="1915" b="0" i="0" u="none" strike="noStrike" kern="1200" spc="0" baseline="0">
                  <a:solidFill>
                    <a:srgbClr val="242424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2400" b="1" dirty="0"/>
                <a:t>Our Spending 2020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0F6A1F-78E5-6A45-B47E-91AECD96A99F}"/>
              </a:ext>
            </a:extLst>
          </p:cNvPr>
          <p:cNvGrpSpPr/>
          <p:nvPr/>
        </p:nvGrpSpPr>
        <p:grpSpPr>
          <a:xfrm>
            <a:off x="0" y="0"/>
            <a:ext cx="12192000" cy="1566418"/>
            <a:chOff x="0" y="1"/>
            <a:chExt cx="12192000" cy="15664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8AC552-EBA3-9E43-B136-1688E917BD4D}"/>
                </a:ext>
              </a:extLst>
            </p:cNvPr>
            <p:cNvSpPr/>
            <p:nvPr/>
          </p:nvSpPr>
          <p:spPr>
            <a:xfrm>
              <a:off x="0" y="1"/>
              <a:ext cx="12192000" cy="1566418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3E942-3EA3-1D44-9407-64095A7C7F34}"/>
                </a:ext>
              </a:extLst>
            </p:cNvPr>
            <p:cNvSpPr txBox="1"/>
            <p:nvPr/>
          </p:nvSpPr>
          <p:spPr>
            <a:xfrm>
              <a:off x="599985" y="479826"/>
              <a:ext cx="9553474" cy="60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Pie chart slide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9832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C92A4DC-5A91-6144-9B1C-7E4D88C01562}"/>
              </a:ext>
            </a:extLst>
          </p:cNvPr>
          <p:cNvGraphicFramePr/>
          <p:nvPr/>
        </p:nvGraphicFramePr>
        <p:xfrm>
          <a:off x="692115" y="2035274"/>
          <a:ext cx="11408445" cy="482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0E493280-FD4F-1347-B292-C7C4AD678A18}"/>
              </a:ext>
            </a:extLst>
          </p:cNvPr>
          <p:cNvSpPr txBox="1"/>
          <p:nvPr/>
        </p:nvSpPr>
        <p:spPr>
          <a:xfrm>
            <a:off x="518705" y="1804441"/>
            <a:ext cx="3402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sz="1915" b="0" i="0" u="none" strike="noStrike" kern="1200" spc="0" baseline="0">
                <a:solidFill>
                  <a:srgbClr val="242424"/>
                </a:solidFill>
                <a:latin typeface="+mn-lt"/>
                <a:ea typeface="+mn-ea"/>
                <a:cs typeface="+mn-cs"/>
              </a:defRPr>
            </a:pPr>
            <a:r>
              <a:rPr lang="en-GB" sz="2400" b="1" dirty="0"/>
              <a:t>Our income 2020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1CF213-A7AB-E847-9B1D-CCE5BA69060D}"/>
              </a:ext>
            </a:extLst>
          </p:cNvPr>
          <p:cNvGrpSpPr/>
          <p:nvPr/>
        </p:nvGrpSpPr>
        <p:grpSpPr>
          <a:xfrm>
            <a:off x="0" y="1"/>
            <a:ext cx="12192000" cy="1566418"/>
            <a:chOff x="0" y="1"/>
            <a:chExt cx="12192000" cy="156641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90B849-4220-3D49-BD00-EE44CF84BA72}"/>
                </a:ext>
              </a:extLst>
            </p:cNvPr>
            <p:cNvSpPr/>
            <p:nvPr/>
          </p:nvSpPr>
          <p:spPr>
            <a:xfrm>
              <a:off x="0" y="1"/>
              <a:ext cx="12192000" cy="1566418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B7E558-6267-9047-8CC2-0774D9F1D515}"/>
                </a:ext>
              </a:extLst>
            </p:cNvPr>
            <p:cNvSpPr txBox="1"/>
            <p:nvPr/>
          </p:nvSpPr>
          <p:spPr>
            <a:xfrm>
              <a:off x="599985" y="479826"/>
              <a:ext cx="9553474" cy="60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Bar chart slide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5660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walkie talkie while standing next to a white truck&#10;&#10;AI-generated content may be incorrect.">
            <a:extLst>
              <a:ext uri="{FF2B5EF4-FFF2-40B4-BE49-F238E27FC236}">
                <a16:creationId xmlns:a16="http://schemas.microsoft.com/office/drawing/2014/main" id="{9C6DF61D-55A2-98A3-727F-6464E9161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06" y="0"/>
            <a:ext cx="93886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4B3A71-0F26-2341-9CB1-3FDCC0E8F3D5}"/>
              </a:ext>
            </a:extLst>
          </p:cNvPr>
          <p:cNvSpPr/>
          <p:nvPr/>
        </p:nvSpPr>
        <p:spPr>
          <a:xfrm>
            <a:off x="0" y="1593403"/>
            <a:ext cx="5590674" cy="4219665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717580-B236-5949-BDC6-9E6BEBCE1097}"/>
              </a:ext>
            </a:extLst>
          </p:cNvPr>
          <p:cNvSpPr txBox="1"/>
          <p:nvPr/>
        </p:nvSpPr>
        <p:spPr>
          <a:xfrm>
            <a:off x="599985" y="2684189"/>
            <a:ext cx="4387651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00"/>
              </a:lnSpc>
            </a:pPr>
            <a:r>
              <a:rPr lang="en-GB" sz="6000" b="1" dirty="0"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A8F4E4-93CD-C34E-B0DE-51F450C4BB94}"/>
              </a:ext>
            </a:extLst>
          </p:cNvPr>
          <p:cNvSpPr txBox="1"/>
          <p:nvPr/>
        </p:nvSpPr>
        <p:spPr>
          <a:xfrm rot="16200000">
            <a:off x="11110057" y="3198168"/>
            <a:ext cx="156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8F8F8"/>
                </a:solidFill>
              </a:rPr>
              <a:t>Advice &amp; Analysis </a:t>
            </a:r>
          </a:p>
          <a:p>
            <a:r>
              <a:rPr lang="en-US" sz="1200" dirty="0">
                <a:solidFill>
                  <a:srgbClr val="F8F8F8"/>
                </a:solidFill>
              </a:rPr>
              <a:t>For Humanitarians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8DD3DB-B999-C140-A065-610C52EEB33D}"/>
              </a:ext>
            </a:extLst>
          </p:cNvPr>
          <p:cNvSpPr txBox="1"/>
          <p:nvPr/>
        </p:nvSpPr>
        <p:spPr>
          <a:xfrm>
            <a:off x="571750" y="6056323"/>
            <a:ext cx="1842273" cy="63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1000" dirty="0">
                <a:solidFill>
                  <a:srgbClr val="20202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More from INSO at</a:t>
            </a:r>
          </a:p>
          <a:p>
            <a:pPr>
              <a:lnSpc>
                <a:spcPts val="2160"/>
              </a:lnSpc>
            </a:pPr>
            <a:r>
              <a:rPr lang="en-US" sz="1400" b="1" dirty="0" err="1">
                <a:solidFill>
                  <a:srgbClr val="2020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www.NGOsafety.org</a:t>
            </a:r>
            <a:endParaRPr lang="en-US" sz="1400" b="1" dirty="0">
              <a:solidFill>
                <a:srgbClr val="2020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326B4A0E-5EEF-814B-9914-77CC9FDB9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837745"/>
              </p:ext>
            </p:extLst>
          </p:nvPr>
        </p:nvGraphicFramePr>
        <p:xfrm>
          <a:off x="699607" y="4048710"/>
          <a:ext cx="3443075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3075">
                  <a:extLst>
                    <a:ext uri="{9D8B030D-6E8A-4147-A177-3AD203B41FA5}">
                      <a16:colId xmlns:a16="http://schemas.microsoft.com/office/drawing/2014/main" val="3308801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Calibri Light"/>
                          <a:cs typeface="Calibri Light"/>
                        </a:rPr>
                        <a:t>Your full name</a:t>
                      </a:r>
                      <a:endParaRPr lang="en-US" sz="1400" dirty="0" err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556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Calibri Light"/>
                          <a:cs typeface="Calibri Light"/>
                        </a:rPr>
                        <a:t>+xx </a:t>
                      </a:r>
                      <a:r>
                        <a:rPr lang="en-US" sz="1400" dirty="0" err="1">
                          <a:latin typeface="Calibri Light"/>
                          <a:cs typeface="Calibri Light"/>
                        </a:rPr>
                        <a:t>xxxxx</a:t>
                      </a:r>
                      <a:r>
                        <a:rPr lang="en-US" sz="140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lang="en-US" sz="1400" dirty="0" err="1">
                          <a:latin typeface="Calibri Light"/>
                          <a:cs typeface="Calibri Light"/>
                        </a:rPr>
                        <a:t>xxxxxxx</a:t>
                      </a:r>
                      <a:endParaRPr lang="en-US" sz="1400" dirty="0" err="1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3989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 Light"/>
                          <a:cs typeface="Calibri Light"/>
                        </a:rPr>
                        <a:t>First.lastname@hq.ngosafety.org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6101590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B918E798-0B27-244E-9915-F3A28B5DC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35" y="448683"/>
            <a:ext cx="1617842" cy="906876"/>
          </a:xfrm>
          <a:prstGeom prst="rect">
            <a:avLst/>
          </a:prstGeom>
        </p:spPr>
      </p:pic>
      <p:pic>
        <p:nvPicPr>
          <p:cNvPr id="9" name="Picture 8" descr="A group of logos with different colors&#10;&#10;AI-generated content may be incorrect.">
            <a:extLst>
              <a:ext uri="{FF2B5EF4-FFF2-40B4-BE49-F238E27FC236}">
                <a16:creationId xmlns:a16="http://schemas.microsoft.com/office/drawing/2014/main" id="{145C6D1E-4DF3-5A94-FEC8-EE0B42A33A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" t="37466" b="38016"/>
          <a:stretch/>
        </p:blipFill>
        <p:spPr>
          <a:xfrm>
            <a:off x="2416216" y="6057319"/>
            <a:ext cx="9827071" cy="6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02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D330BF-4FFF-1C47-A8E4-5E428BA87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09" b="16"/>
          <a:stretch/>
        </p:blipFill>
        <p:spPr>
          <a:xfrm flipH="1">
            <a:off x="0" y="1288"/>
            <a:ext cx="12191999" cy="68567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154551-7455-4948-BC76-5221E0113B04}"/>
              </a:ext>
            </a:extLst>
          </p:cNvPr>
          <p:cNvSpPr/>
          <p:nvPr/>
        </p:nvSpPr>
        <p:spPr>
          <a:xfrm>
            <a:off x="1" y="1"/>
            <a:ext cx="6096000" cy="6857998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D19D3-B126-ED40-8C39-E4370C65EB82}"/>
              </a:ext>
            </a:extLst>
          </p:cNvPr>
          <p:cNvSpPr/>
          <p:nvPr/>
        </p:nvSpPr>
        <p:spPr>
          <a:xfrm>
            <a:off x="814953" y="-8840"/>
            <a:ext cx="157320" cy="494977"/>
          </a:xfrm>
          <a:prstGeom prst="rect">
            <a:avLst/>
          </a:prstGeom>
          <a:solidFill>
            <a:srgbClr val="1A4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3DBB407-8E1B-6B48-A844-D6234548B6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130285"/>
              </p:ext>
            </p:extLst>
          </p:nvPr>
        </p:nvGraphicFramePr>
        <p:xfrm>
          <a:off x="814953" y="2426050"/>
          <a:ext cx="4366648" cy="2149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15013">
                  <a:extLst>
                    <a:ext uri="{9D8B030D-6E8A-4147-A177-3AD203B41FA5}">
                      <a16:colId xmlns:a16="http://schemas.microsoft.com/office/drawing/2014/main" val="3049435060"/>
                    </a:ext>
                  </a:extLst>
                </a:gridCol>
                <a:gridCol w="651635">
                  <a:extLst>
                    <a:ext uri="{9D8B030D-6E8A-4147-A177-3AD203B41FA5}">
                      <a16:colId xmlns:a16="http://schemas.microsoft.com/office/drawing/2014/main" val="1247529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i="0" dirty="0">
                          <a:solidFill>
                            <a:srgbClr val="202020"/>
                          </a:solidFill>
                          <a:latin typeface="Calibri Light"/>
                          <a:cs typeface="Calibri Light"/>
                        </a:rPr>
                        <a:t>Aim </a:t>
                      </a:r>
                    </a:p>
                  </a:txBody>
                  <a:tcPr marL="0" marR="0" marT="144000" marB="18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2-3</a:t>
                      </a:r>
                    </a:p>
                  </a:txBody>
                  <a:tcPr marL="0" marR="0" marT="144000" marB="18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8273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202020"/>
                          </a:solidFill>
                          <a:latin typeface="Calibri Light"/>
                          <a:cs typeface="Calibri Light"/>
                        </a:rPr>
                        <a:t>Resources</a:t>
                      </a:r>
                      <a:endParaRPr lang="en-US" sz="1400" dirty="0">
                        <a:solidFill>
                          <a:srgbClr val="20202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144000" marB="180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4-6</a:t>
                      </a:r>
                    </a:p>
                  </a:txBody>
                  <a:tcPr marL="0" marR="0" marT="144000" marB="180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4105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dirty="0">
                          <a:solidFill>
                            <a:srgbClr val="202020"/>
                          </a:solidFill>
                          <a:latin typeface="Calibri Light"/>
                          <a:cs typeface="Calibri Light"/>
                        </a:rPr>
                        <a:t>Talking Points</a:t>
                      </a:r>
                      <a:endParaRPr lang="en-US" sz="1400" dirty="0">
                        <a:solidFill>
                          <a:srgbClr val="20202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144000" marB="180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7-10</a:t>
                      </a:r>
                    </a:p>
                  </a:txBody>
                  <a:tcPr marL="0" marR="0" marT="144000" marB="180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235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144000" marB="180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144000" marB="180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2095155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148A85B6-10DD-FC47-970E-DDABBC455444}"/>
              </a:ext>
            </a:extLst>
          </p:cNvPr>
          <p:cNvSpPr txBox="1"/>
          <p:nvPr/>
        </p:nvSpPr>
        <p:spPr>
          <a:xfrm>
            <a:off x="769968" y="1333686"/>
            <a:ext cx="4014837" cy="579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 dirty="0">
                <a:latin typeface="Calibri"/>
                <a:ea typeface="Calibri"/>
                <a:cs typeface="Calibri"/>
              </a:rPr>
              <a:t>Agenda: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0480118-62CD-FA49-BEF2-9CD13739E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85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70A6C0-F519-454B-B26B-43A23F30B4D3}"/>
              </a:ext>
            </a:extLst>
          </p:cNvPr>
          <p:cNvGrpSpPr/>
          <p:nvPr/>
        </p:nvGrpSpPr>
        <p:grpSpPr>
          <a:xfrm>
            <a:off x="0" y="1"/>
            <a:ext cx="12192000" cy="1546540"/>
            <a:chOff x="0" y="1"/>
            <a:chExt cx="12192000" cy="15664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34B3A71-0F26-2341-9CB1-3FDCC0E8F3D5}"/>
                </a:ext>
              </a:extLst>
            </p:cNvPr>
            <p:cNvSpPr/>
            <p:nvPr/>
          </p:nvSpPr>
          <p:spPr>
            <a:xfrm>
              <a:off x="0" y="1"/>
              <a:ext cx="12192000" cy="1566418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F3B260-D601-754D-8441-4A6B30B79A90}"/>
                </a:ext>
              </a:extLst>
            </p:cNvPr>
            <p:cNvSpPr txBox="1"/>
            <p:nvPr/>
          </p:nvSpPr>
          <p:spPr>
            <a:xfrm>
              <a:off x="599985" y="479826"/>
              <a:ext cx="9553474" cy="61456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4400" b="1" dirty="0">
                  <a:latin typeface="Calibri"/>
                  <a:ea typeface="Calibri"/>
                  <a:cs typeface="Calibri"/>
                </a:rPr>
                <a:t>Text + Photo Slide</a:t>
              </a:r>
              <a:endParaRPr lang="en-US" sz="4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6574FE-D5C7-4641-A610-5B44FF79CABB}"/>
              </a:ext>
            </a:extLst>
          </p:cNvPr>
          <p:cNvGrpSpPr/>
          <p:nvPr/>
        </p:nvGrpSpPr>
        <p:grpSpPr>
          <a:xfrm>
            <a:off x="693663" y="2446162"/>
            <a:ext cx="7618983" cy="2240801"/>
            <a:chOff x="599985" y="1898545"/>
            <a:chExt cx="5496015" cy="224080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B432F4-532A-E948-BD2A-4567189B2FF2}"/>
                </a:ext>
              </a:extLst>
            </p:cNvPr>
            <p:cNvSpPr txBox="1"/>
            <p:nvPr/>
          </p:nvSpPr>
          <p:spPr>
            <a:xfrm>
              <a:off x="599985" y="1898545"/>
              <a:ext cx="5496015" cy="5390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/>
                  <a:ea typeface="Calibri"/>
                  <a:cs typeface="Calibri"/>
                </a:rPr>
                <a:t>What do we want to achieve?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C3E795-D5D2-0545-A11B-77441AC2D941}"/>
                </a:ext>
              </a:extLst>
            </p:cNvPr>
            <p:cNvSpPr txBox="1"/>
            <p:nvPr/>
          </p:nvSpPr>
          <p:spPr>
            <a:xfrm>
              <a:off x="599985" y="2569686"/>
              <a:ext cx="351718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342900" indent="-342900" fontAlgn="base">
                <a:buFont typeface="Calibri"/>
                <a:buChar char="-"/>
              </a:pPr>
              <a:r>
                <a:rPr lang="en-US" sz="2400" dirty="0">
                  <a:solidFill>
                    <a:srgbClr val="202020"/>
                  </a:solidFill>
                  <a:latin typeface="Calibri Light"/>
                  <a:ea typeface="Calibri Light"/>
                  <a:cs typeface="Calibri Light"/>
                </a:rPr>
                <a:t>Increased visibility around CHDC</a:t>
              </a:r>
              <a:endParaRPr lang="en-US" sz="2400">
                <a:solidFill>
                  <a:srgbClr val="202020"/>
                </a:solidFill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endParaRPr>
            </a:p>
            <a:p>
              <a:endParaRPr lang="en-US" sz="2400" dirty="0">
                <a:solidFill>
                  <a:srgbClr val="202020"/>
                </a:solidFill>
                <a:latin typeface="Calibri Light"/>
                <a:ea typeface="Calibri Light"/>
                <a:cs typeface="Calibri Light"/>
              </a:endParaRPr>
            </a:p>
            <a:p>
              <a:pPr marL="342900" indent="-342900">
                <a:buFont typeface="Calibri"/>
                <a:buChar char="-"/>
              </a:pPr>
              <a:r>
                <a:rPr lang="en-US" sz="2400" dirty="0">
                  <a:solidFill>
                    <a:srgbClr val="202020"/>
                  </a:solidFill>
                  <a:latin typeface="Calibri Light"/>
                  <a:ea typeface="Calibri Light"/>
                  <a:cs typeface="Calibri Light"/>
                </a:rPr>
                <a:t>Partners know what CHDC is and how to use it </a:t>
              </a:r>
              <a:endParaRPr lang="en-US" sz="2400" dirty="0" err="1">
                <a:solidFill>
                  <a:srgbClr val="202020"/>
                </a:solidFill>
                <a:latin typeface="Calibri Light"/>
                <a:ea typeface="Calibri Light"/>
                <a:cs typeface="Calibri Light"/>
              </a:endParaRPr>
            </a:p>
          </p:txBody>
        </p:sp>
      </p:grpSp>
      <p:pic>
        <p:nvPicPr>
          <p:cNvPr id="5" name="Picture 4" descr="A blue and white poster with a person working on laptops&#10;&#10;Description automatically generated">
            <a:extLst>
              <a:ext uri="{FF2B5EF4-FFF2-40B4-BE49-F238E27FC236}">
                <a16:creationId xmlns:a16="http://schemas.microsoft.com/office/drawing/2014/main" id="{DE6BA6C5-7ADB-85C1-E589-F7316635E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49" y="1712844"/>
            <a:ext cx="3567015" cy="49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6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B3A71-0F26-2341-9CB1-3FDCC0E8F3D5}"/>
              </a:ext>
            </a:extLst>
          </p:cNvPr>
          <p:cNvSpPr/>
          <p:nvPr/>
        </p:nvSpPr>
        <p:spPr>
          <a:xfrm>
            <a:off x="0" y="1"/>
            <a:ext cx="12192000" cy="156641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F3B260-D601-754D-8441-4A6B30B79A90}"/>
              </a:ext>
            </a:extLst>
          </p:cNvPr>
          <p:cNvSpPr txBox="1"/>
          <p:nvPr/>
        </p:nvSpPr>
        <p:spPr>
          <a:xfrm>
            <a:off x="599985" y="479826"/>
            <a:ext cx="9553474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 text sections slide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C8081F-15DC-384E-BC45-5848C124C090}"/>
              </a:ext>
            </a:extLst>
          </p:cNvPr>
          <p:cNvGrpSpPr/>
          <p:nvPr/>
        </p:nvGrpSpPr>
        <p:grpSpPr>
          <a:xfrm>
            <a:off x="620776" y="2834008"/>
            <a:ext cx="3627667" cy="1909590"/>
            <a:chOff x="599985" y="1898545"/>
            <a:chExt cx="5496015" cy="190959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1D9A01-664C-4841-9C37-11CFF42BE1EF}"/>
                </a:ext>
              </a:extLst>
            </p:cNvPr>
            <p:cNvSpPr txBox="1"/>
            <p:nvPr/>
          </p:nvSpPr>
          <p:spPr>
            <a:xfrm>
              <a:off x="599985" y="1898545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Social media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CC16AC-881A-DB4A-B065-58F9F14D89AB}"/>
                </a:ext>
              </a:extLst>
            </p:cNvPr>
            <p:cNvSpPr txBox="1"/>
            <p:nvPr/>
          </p:nvSpPr>
          <p:spPr>
            <a:xfrm>
              <a:off x="599985" y="2607806"/>
              <a:ext cx="54960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/>
              <a:r>
                <a:rPr lang="en-US" u="none" strike="noStrike" dirty="0">
                  <a:solidFill>
                    <a:srgbClr val="20202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Over the first quarter of 2022, there was very little activity on social media (due to the personnel gap). </a:t>
              </a:r>
              <a:endParaRPr lang="en-US" dirty="0">
                <a:solidFill>
                  <a:srgbClr val="20202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 rtl="0" fontAlgn="base"/>
              <a:endParaRPr lang="en-US" dirty="0">
                <a:solidFill>
                  <a:srgbClr val="20202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D0CC5A-77B2-CD47-B23C-3F7F3A988001}"/>
              </a:ext>
            </a:extLst>
          </p:cNvPr>
          <p:cNvGrpSpPr/>
          <p:nvPr/>
        </p:nvGrpSpPr>
        <p:grpSpPr>
          <a:xfrm>
            <a:off x="8220221" y="2834008"/>
            <a:ext cx="3627667" cy="1632591"/>
            <a:chOff x="599985" y="1898545"/>
            <a:chExt cx="5496015" cy="163259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B0991-651C-AA43-A897-91705DAA40E0}"/>
                </a:ext>
              </a:extLst>
            </p:cNvPr>
            <p:cNvSpPr txBox="1"/>
            <p:nvPr/>
          </p:nvSpPr>
          <p:spPr>
            <a:xfrm>
              <a:off x="599985" y="1898545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Offline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D3A5F3-8481-6941-99A1-EFCDEF33D904}"/>
                </a:ext>
              </a:extLst>
            </p:cNvPr>
            <p:cNvSpPr txBox="1"/>
            <p:nvPr/>
          </p:nvSpPr>
          <p:spPr>
            <a:xfrm>
              <a:off x="599985" y="2607806"/>
              <a:ext cx="549601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launch of the new website has attracted a significant number of visitors with higher engagement.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6BEA1C-1245-7143-93FA-AB55E481D546}"/>
              </a:ext>
            </a:extLst>
          </p:cNvPr>
          <p:cNvGrpSpPr/>
          <p:nvPr/>
        </p:nvGrpSpPr>
        <p:grpSpPr>
          <a:xfrm>
            <a:off x="4420498" y="2834008"/>
            <a:ext cx="3627667" cy="1632591"/>
            <a:chOff x="599985" y="1898545"/>
            <a:chExt cx="5496015" cy="16325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5FF486-E513-0A4B-B7D2-F51A101C76E4}"/>
                </a:ext>
              </a:extLst>
            </p:cNvPr>
            <p:cNvSpPr txBox="1"/>
            <p:nvPr/>
          </p:nvSpPr>
          <p:spPr>
            <a:xfrm>
              <a:off x="599985" y="1898545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Website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022F81-768B-FB45-AFB8-5D25B61DD950}"/>
                </a:ext>
              </a:extLst>
            </p:cNvPr>
            <p:cNvSpPr txBox="1"/>
            <p:nvPr/>
          </p:nvSpPr>
          <p:spPr>
            <a:xfrm>
              <a:off x="599985" y="2607806"/>
              <a:ext cx="549601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launch of the new website has attracted a significant number of visitors with higher engagement.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658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B3A71-0F26-2341-9CB1-3FDCC0E8F3D5}"/>
              </a:ext>
            </a:extLst>
          </p:cNvPr>
          <p:cNvSpPr/>
          <p:nvPr/>
        </p:nvSpPr>
        <p:spPr>
          <a:xfrm>
            <a:off x="0" y="1"/>
            <a:ext cx="12192000" cy="156641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F3B260-D601-754D-8441-4A6B30B79A90}"/>
              </a:ext>
            </a:extLst>
          </p:cNvPr>
          <p:cNvSpPr txBox="1"/>
          <p:nvPr/>
        </p:nvSpPr>
        <p:spPr>
          <a:xfrm>
            <a:off x="599985" y="479826"/>
            <a:ext cx="9553474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6 text sections slide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3C8081F-15DC-384E-BC45-5848C124C090}"/>
              </a:ext>
            </a:extLst>
          </p:cNvPr>
          <p:cNvGrpSpPr/>
          <p:nvPr/>
        </p:nvGrpSpPr>
        <p:grpSpPr>
          <a:xfrm>
            <a:off x="620776" y="2124935"/>
            <a:ext cx="3627667" cy="1853318"/>
            <a:chOff x="599985" y="1898545"/>
            <a:chExt cx="5496015" cy="185331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1D9A01-664C-4841-9C37-11CFF42BE1EF}"/>
                </a:ext>
              </a:extLst>
            </p:cNvPr>
            <p:cNvSpPr txBox="1"/>
            <p:nvPr/>
          </p:nvSpPr>
          <p:spPr>
            <a:xfrm>
              <a:off x="599985" y="1898545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Social media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CC16AC-881A-DB4A-B065-58F9F14D89AB}"/>
                </a:ext>
              </a:extLst>
            </p:cNvPr>
            <p:cNvSpPr txBox="1"/>
            <p:nvPr/>
          </p:nvSpPr>
          <p:spPr>
            <a:xfrm>
              <a:off x="599985" y="2551534"/>
              <a:ext cx="54960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/>
              <a:r>
                <a:rPr lang="en-US" u="none" strike="noStrike" dirty="0">
                  <a:solidFill>
                    <a:srgbClr val="20202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Over the first quarter of 2022, there was very little activity on social media (due to the personnel gap). </a:t>
              </a:r>
              <a:endParaRPr lang="en-US" dirty="0">
                <a:solidFill>
                  <a:srgbClr val="20202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 rtl="0" fontAlgn="base"/>
              <a:endParaRPr lang="en-US" dirty="0">
                <a:solidFill>
                  <a:srgbClr val="20202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D0CC5A-77B2-CD47-B23C-3F7F3A988001}"/>
              </a:ext>
            </a:extLst>
          </p:cNvPr>
          <p:cNvGrpSpPr/>
          <p:nvPr/>
        </p:nvGrpSpPr>
        <p:grpSpPr>
          <a:xfrm>
            <a:off x="8220221" y="2124935"/>
            <a:ext cx="3627667" cy="1576319"/>
            <a:chOff x="599985" y="1898545"/>
            <a:chExt cx="5496015" cy="157631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0B0991-651C-AA43-A897-91705DAA40E0}"/>
                </a:ext>
              </a:extLst>
            </p:cNvPr>
            <p:cNvSpPr txBox="1"/>
            <p:nvPr/>
          </p:nvSpPr>
          <p:spPr>
            <a:xfrm>
              <a:off x="599985" y="1898545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Offline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D3A5F3-8481-6941-99A1-EFCDEF33D904}"/>
                </a:ext>
              </a:extLst>
            </p:cNvPr>
            <p:cNvSpPr txBox="1"/>
            <p:nvPr/>
          </p:nvSpPr>
          <p:spPr>
            <a:xfrm>
              <a:off x="599985" y="2551534"/>
              <a:ext cx="549601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launch of the new website has attracted a significant number of visitors with higher engagement.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6BEA1C-1245-7143-93FA-AB55E481D546}"/>
              </a:ext>
            </a:extLst>
          </p:cNvPr>
          <p:cNvGrpSpPr/>
          <p:nvPr/>
        </p:nvGrpSpPr>
        <p:grpSpPr>
          <a:xfrm>
            <a:off x="4420498" y="2124935"/>
            <a:ext cx="3627667" cy="1576319"/>
            <a:chOff x="599985" y="1898545"/>
            <a:chExt cx="5496015" cy="157631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5FF486-E513-0A4B-B7D2-F51A101C76E4}"/>
                </a:ext>
              </a:extLst>
            </p:cNvPr>
            <p:cNvSpPr txBox="1"/>
            <p:nvPr/>
          </p:nvSpPr>
          <p:spPr>
            <a:xfrm>
              <a:off x="599985" y="1898545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Website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022F81-768B-FB45-AFB8-5D25B61DD950}"/>
                </a:ext>
              </a:extLst>
            </p:cNvPr>
            <p:cNvSpPr txBox="1"/>
            <p:nvPr/>
          </p:nvSpPr>
          <p:spPr>
            <a:xfrm>
              <a:off x="599985" y="2551534"/>
              <a:ext cx="549601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launch of the new website has attracted a significant number of visitors with higher engagement.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35C141-7830-3F43-9998-048C2F12C54A}"/>
              </a:ext>
            </a:extLst>
          </p:cNvPr>
          <p:cNvGrpSpPr/>
          <p:nvPr/>
        </p:nvGrpSpPr>
        <p:grpSpPr>
          <a:xfrm>
            <a:off x="599985" y="3929561"/>
            <a:ext cx="3627667" cy="1853318"/>
            <a:chOff x="599985" y="1898545"/>
            <a:chExt cx="5496015" cy="185331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532BA1-65F5-D446-8E4B-2A203C0874D1}"/>
                </a:ext>
              </a:extLst>
            </p:cNvPr>
            <p:cNvSpPr txBox="1"/>
            <p:nvPr/>
          </p:nvSpPr>
          <p:spPr>
            <a:xfrm>
              <a:off x="599985" y="1898545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Ad campaigns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EF2EE1-AD33-344D-88C7-B8E5FFF67843}"/>
                </a:ext>
              </a:extLst>
            </p:cNvPr>
            <p:cNvSpPr txBox="1"/>
            <p:nvPr/>
          </p:nvSpPr>
          <p:spPr>
            <a:xfrm>
              <a:off x="599985" y="2551534"/>
              <a:ext cx="54960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/>
              <a:r>
                <a:rPr lang="en-US" u="none" strike="noStrike" dirty="0">
                  <a:solidFill>
                    <a:srgbClr val="20202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Over the first quarter of 2022, there was very little activity on social media (due to the personnel gap). </a:t>
              </a:r>
              <a:endParaRPr lang="en-US" dirty="0">
                <a:solidFill>
                  <a:srgbClr val="20202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 rtl="0" fontAlgn="base"/>
              <a:endParaRPr lang="en-US" dirty="0">
                <a:solidFill>
                  <a:srgbClr val="20202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277A69-9206-C549-9644-34F34D51D1F0}"/>
              </a:ext>
            </a:extLst>
          </p:cNvPr>
          <p:cNvGrpSpPr/>
          <p:nvPr/>
        </p:nvGrpSpPr>
        <p:grpSpPr>
          <a:xfrm>
            <a:off x="8199430" y="3929561"/>
            <a:ext cx="3627667" cy="1576319"/>
            <a:chOff x="599985" y="1898545"/>
            <a:chExt cx="5496015" cy="157631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027F9F-DBF0-A640-8A6B-B17CEE2192A7}"/>
                </a:ext>
              </a:extLst>
            </p:cNvPr>
            <p:cNvSpPr txBox="1"/>
            <p:nvPr/>
          </p:nvSpPr>
          <p:spPr>
            <a:xfrm>
              <a:off x="599985" y="1898545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Commercials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8F794C-F606-6445-B054-3E883F4DC211}"/>
                </a:ext>
              </a:extLst>
            </p:cNvPr>
            <p:cNvSpPr txBox="1"/>
            <p:nvPr/>
          </p:nvSpPr>
          <p:spPr>
            <a:xfrm>
              <a:off x="599985" y="2551534"/>
              <a:ext cx="549601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launch of the new website has attracted a significant number of visitors with higher engagement.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081BF24-4B3D-6948-8D58-B972A367990F}"/>
              </a:ext>
            </a:extLst>
          </p:cNvPr>
          <p:cNvGrpSpPr/>
          <p:nvPr/>
        </p:nvGrpSpPr>
        <p:grpSpPr>
          <a:xfrm>
            <a:off x="4399707" y="3929561"/>
            <a:ext cx="3627667" cy="1576319"/>
            <a:chOff x="599985" y="1898545"/>
            <a:chExt cx="5496015" cy="157631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753869D-F5DD-3D47-A05D-A4E53FB89185}"/>
                </a:ext>
              </a:extLst>
            </p:cNvPr>
            <p:cNvSpPr txBox="1"/>
            <p:nvPr/>
          </p:nvSpPr>
          <p:spPr>
            <a:xfrm>
              <a:off x="599985" y="1898545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SEO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6A2BD4A-10B9-C240-AC38-51463F24B538}"/>
                </a:ext>
              </a:extLst>
            </p:cNvPr>
            <p:cNvSpPr txBox="1"/>
            <p:nvPr/>
          </p:nvSpPr>
          <p:spPr>
            <a:xfrm>
              <a:off x="599985" y="2551534"/>
              <a:ext cx="549601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launch of the new website has attracted a significant number of visitors with higher engagement.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407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B3A71-0F26-2341-9CB1-3FDCC0E8F3D5}"/>
              </a:ext>
            </a:extLst>
          </p:cNvPr>
          <p:cNvSpPr/>
          <p:nvPr/>
        </p:nvSpPr>
        <p:spPr>
          <a:xfrm>
            <a:off x="0" y="1"/>
            <a:ext cx="12192000" cy="156641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F3B260-D601-754D-8441-4A6B30B79A90}"/>
              </a:ext>
            </a:extLst>
          </p:cNvPr>
          <p:cNvSpPr txBox="1"/>
          <p:nvPr/>
        </p:nvSpPr>
        <p:spPr>
          <a:xfrm>
            <a:off x="599985" y="479826"/>
            <a:ext cx="9553474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Medium 16:9 visual + text layout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D3D0C0-5BC1-9940-BACF-823D2E811521}"/>
              </a:ext>
            </a:extLst>
          </p:cNvPr>
          <p:cNvGrpSpPr/>
          <p:nvPr/>
        </p:nvGrpSpPr>
        <p:grpSpPr>
          <a:xfrm>
            <a:off x="6171792" y="2316599"/>
            <a:ext cx="4788435" cy="2944407"/>
            <a:chOff x="142128" y="2444295"/>
            <a:chExt cx="5496015" cy="294440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92B2CF-3575-384F-829D-9C45074E6CB0}"/>
                </a:ext>
              </a:extLst>
            </p:cNvPr>
            <p:cNvSpPr txBox="1"/>
            <p:nvPr/>
          </p:nvSpPr>
          <p:spPr>
            <a:xfrm>
              <a:off x="142128" y="2444295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Context definition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BC87D2-DF34-AA45-8D1A-6C890B5D3A2E}"/>
                </a:ext>
              </a:extLst>
            </p:cNvPr>
            <p:cNvSpPr txBox="1"/>
            <p:nvPr/>
          </p:nvSpPr>
          <p:spPr>
            <a:xfrm>
              <a:off x="142128" y="3080378"/>
              <a:ext cx="549601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launch of the new website has attracted a significant number of visitors with higher engagement,  this can be linked to the new design and content available. </a:t>
              </a:r>
            </a:p>
            <a:p>
              <a:pPr fontAlgn="base"/>
              <a:endParaRPr lang="en-GB" dirty="0">
                <a:solidFill>
                  <a:srgbClr val="20202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Although one-week after the launch, the number dipped slightly before stabilising to a much better level compared to the old site.​</a:t>
              </a:r>
            </a:p>
          </p:txBody>
        </p:sp>
      </p:grpSp>
      <p:pic>
        <p:nvPicPr>
          <p:cNvPr id="6" name="Picture 5" descr="Pillars in shadow">
            <a:extLst>
              <a:ext uri="{FF2B5EF4-FFF2-40B4-BE49-F238E27FC236}">
                <a16:creationId xmlns:a16="http://schemas.microsoft.com/office/drawing/2014/main" id="{F7A40779-24AE-1541-872F-5BB82E8CE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8" t="9664" r="33344" b="24389"/>
          <a:stretch/>
        </p:blipFill>
        <p:spPr>
          <a:xfrm>
            <a:off x="599985" y="2153921"/>
            <a:ext cx="5064545" cy="34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8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B3A71-0F26-2341-9CB1-3FDCC0E8F3D5}"/>
              </a:ext>
            </a:extLst>
          </p:cNvPr>
          <p:cNvSpPr/>
          <p:nvPr/>
        </p:nvSpPr>
        <p:spPr>
          <a:xfrm>
            <a:off x="0" y="1"/>
            <a:ext cx="12192000" cy="156641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F3B260-D601-754D-8441-4A6B30B79A90}"/>
              </a:ext>
            </a:extLst>
          </p:cNvPr>
          <p:cNvSpPr txBox="1"/>
          <p:nvPr/>
        </p:nvSpPr>
        <p:spPr>
          <a:xfrm>
            <a:off x="599985" y="479826"/>
            <a:ext cx="9553474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Small 1:1 visual + text layout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D3D0C0-5BC1-9940-BACF-823D2E811521}"/>
              </a:ext>
            </a:extLst>
          </p:cNvPr>
          <p:cNvGrpSpPr/>
          <p:nvPr/>
        </p:nvGrpSpPr>
        <p:grpSpPr>
          <a:xfrm>
            <a:off x="4546192" y="2326759"/>
            <a:ext cx="6548528" cy="3221406"/>
            <a:chOff x="142128" y="2444295"/>
            <a:chExt cx="5496015" cy="322140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92B2CF-3575-384F-829D-9C45074E6CB0}"/>
                </a:ext>
              </a:extLst>
            </p:cNvPr>
            <p:cNvSpPr txBox="1"/>
            <p:nvPr/>
          </p:nvSpPr>
          <p:spPr>
            <a:xfrm>
              <a:off x="142128" y="2444295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Context definition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BC87D2-DF34-AA45-8D1A-6C890B5D3A2E}"/>
                </a:ext>
              </a:extLst>
            </p:cNvPr>
            <p:cNvSpPr txBox="1"/>
            <p:nvPr/>
          </p:nvSpPr>
          <p:spPr>
            <a:xfrm>
              <a:off x="142128" y="3080378"/>
              <a:ext cx="5496015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launch of the new website has attracted a significant number of visitors with higher engagement,  this can be linked to the new design and content available. </a:t>
              </a:r>
            </a:p>
            <a:p>
              <a:pPr fontAlgn="base"/>
              <a:endParaRPr lang="en-GB" dirty="0">
                <a:solidFill>
                  <a:srgbClr val="20202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Although one-week after the launch, the number dipped slightly before stabilising to a much better level compared to the old site, this can be linked to the new design and content available. This has attracted a significant number of visitors with higher engagement.</a:t>
              </a:r>
            </a:p>
            <a:p>
              <a:pPr fontAlgn="base"/>
              <a:endParaRPr lang="en-GB" dirty="0">
                <a:solidFill>
                  <a:srgbClr val="20202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6" name="Picture 5" descr="Pillars in shadow">
            <a:extLst>
              <a:ext uri="{FF2B5EF4-FFF2-40B4-BE49-F238E27FC236}">
                <a16:creationId xmlns:a16="http://schemas.microsoft.com/office/drawing/2014/main" id="{F7A40779-24AE-1541-872F-5BB82E8CE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8" t="9664" r="51761" b="24389"/>
          <a:stretch/>
        </p:blipFill>
        <p:spPr>
          <a:xfrm>
            <a:off x="599985" y="2153921"/>
            <a:ext cx="3443695" cy="34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60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B3A71-0F26-2341-9CB1-3FDCC0E8F3D5}"/>
              </a:ext>
            </a:extLst>
          </p:cNvPr>
          <p:cNvSpPr/>
          <p:nvPr/>
        </p:nvSpPr>
        <p:spPr>
          <a:xfrm>
            <a:off x="0" y="0"/>
            <a:ext cx="12192000" cy="156641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F3B260-D601-754D-8441-4A6B30B79A90}"/>
              </a:ext>
            </a:extLst>
          </p:cNvPr>
          <p:cNvSpPr txBox="1"/>
          <p:nvPr/>
        </p:nvSpPr>
        <p:spPr>
          <a:xfrm>
            <a:off x="599985" y="479825"/>
            <a:ext cx="9553474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Small visual + text layout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D3D0C0-5BC1-9940-BACF-823D2E811521}"/>
              </a:ext>
            </a:extLst>
          </p:cNvPr>
          <p:cNvGrpSpPr/>
          <p:nvPr/>
        </p:nvGrpSpPr>
        <p:grpSpPr>
          <a:xfrm>
            <a:off x="3966166" y="2549303"/>
            <a:ext cx="6282295" cy="2390409"/>
            <a:chOff x="-2305446" y="2369403"/>
            <a:chExt cx="7210621" cy="23904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92B2CF-3575-384F-829D-9C45074E6CB0}"/>
                </a:ext>
              </a:extLst>
            </p:cNvPr>
            <p:cNvSpPr txBox="1"/>
            <p:nvPr/>
          </p:nvSpPr>
          <p:spPr>
            <a:xfrm>
              <a:off x="-2305446" y="2369403"/>
              <a:ext cx="5496015" cy="53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Context definition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BC87D2-DF34-AA45-8D1A-6C890B5D3A2E}"/>
                </a:ext>
              </a:extLst>
            </p:cNvPr>
            <p:cNvSpPr txBox="1"/>
            <p:nvPr/>
          </p:nvSpPr>
          <p:spPr>
            <a:xfrm>
              <a:off x="-2305446" y="3005486"/>
              <a:ext cx="721062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launch of the new website has attracted a significant number of visitors with higher engagement,  this can be linked to the new design and content available. </a:t>
              </a:r>
            </a:p>
            <a:p>
              <a:pPr fontAlgn="base"/>
              <a:endParaRPr lang="en-GB" dirty="0">
                <a:solidFill>
                  <a:srgbClr val="20202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fontAlgn="base"/>
              <a:r>
                <a:rPr lang="en-GB" dirty="0">
                  <a:solidFill>
                    <a:srgbClr val="20202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Although one-week after the launch, the number dipped slightly before stabilising to a much better level compared to the old site.​</a:t>
              </a:r>
            </a:p>
          </p:txBody>
        </p:sp>
      </p:grpSp>
      <p:pic>
        <p:nvPicPr>
          <p:cNvPr id="6" name="Picture 5" descr="Pillars in shadow">
            <a:extLst>
              <a:ext uri="{FF2B5EF4-FFF2-40B4-BE49-F238E27FC236}">
                <a16:creationId xmlns:a16="http://schemas.microsoft.com/office/drawing/2014/main" id="{F7A40779-24AE-1541-872F-5BB82E8CE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431"/>
          <a:stretch/>
        </p:blipFill>
        <p:spPr>
          <a:xfrm>
            <a:off x="599985" y="2362447"/>
            <a:ext cx="2915111" cy="294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0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B3A71-0F26-2341-9CB1-3FDCC0E8F3D5}"/>
              </a:ext>
            </a:extLst>
          </p:cNvPr>
          <p:cNvSpPr/>
          <p:nvPr/>
        </p:nvSpPr>
        <p:spPr>
          <a:xfrm>
            <a:off x="0" y="1"/>
            <a:ext cx="12192000" cy="156641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8EF0BE-C34E-3344-8027-17732FEE2DB4}"/>
              </a:ext>
            </a:extLst>
          </p:cNvPr>
          <p:cNvSpPr txBox="1"/>
          <p:nvPr/>
        </p:nvSpPr>
        <p:spPr>
          <a:xfrm>
            <a:off x="7557247" y="-927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BC2BC-5F57-134D-9E30-CF836BA90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3"/>
          <a:stretch/>
        </p:blipFill>
        <p:spPr>
          <a:xfrm>
            <a:off x="10792062" y="6011187"/>
            <a:ext cx="707823" cy="336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F3B260-D601-754D-8441-4A6B30B79A90}"/>
              </a:ext>
            </a:extLst>
          </p:cNvPr>
          <p:cNvSpPr txBox="1"/>
          <p:nvPr/>
        </p:nvSpPr>
        <p:spPr>
          <a:xfrm>
            <a:off x="599985" y="479826"/>
            <a:ext cx="9553474" cy="6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Big visual + list layout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D3D0C0-5BC1-9940-BACF-823D2E811521}"/>
              </a:ext>
            </a:extLst>
          </p:cNvPr>
          <p:cNvGrpSpPr/>
          <p:nvPr/>
        </p:nvGrpSpPr>
        <p:grpSpPr>
          <a:xfrm>
            <a:off x="6171792" y="2124935"/>
            <a:ext cx="4788435" cy="3576632"/>
            <a:chOff x="142128" y="2444295"/>
            <a:chExt cx="5496015" cy="35766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92B2CF-3575-384F-829D-9C45074E6CB0}"/>
                </a:ext>
              </a:extLst>
            </p:cNvPr>
            <p:cNvSpPr txBox="1"/>
            <p:nvPr/>
          </p:nvSpPr>
          <p:spPr>
            <a:xfrm>
              <a:off x="142128" y="2444295"/>
              <a:ext cx="5496015" cy="5390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Support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BC87D2-DF34-AA45-8D1A-6C890B5D3A2E}"/>
                </a:ext>
              </a:extLst>
            </p:cNvPr>
            <p:cNvSpPr txBox="1"/>
            <p:nvPr/>
          </p:nvSpPr>
          <p:spPr>
            <a:xfrm>
              <a:off x="142128" y="3080378"/>
              <a:ext cx="5496015" cy="2940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  <a:sym typeface="Source Sans Pro"/>
                </a:rPr>
                <a:t>Media inquiries </a:t>
              </a:r>
            </a:p>
            <a:p>
              <a:pPr marL="285750" lvl="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  <a:sym typeface="Source Sans Pro"/>
                </a:rPr>
                <a:t>Guidance on branding and content creation</a:t>
              </a:r>
            </a:p>
            <a:p>
              <a:pPr marL="28575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  <a:sym typeface="Source Sans Pro"/>
                </a:rPr>
                <a:t> Donor visibility – photoshoots, branded merchandise </a:t>
              </a:r>
              <a:endParaRPr lang="en-US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285750" lvl="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  <a:sym typeface="Source Sans Pro"/>
                </a:rPr>
                <a:t>Story telling</a:t>
              </a:r>
            </a:p>
            <a:p>
              <a:pPr marL="285750" lvl="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  <a:sym typeface="Source Sans Pro"/>
                </a:rPr>
                <a:t>Engaging on social media</a:t>
              </a:r>
            </a:p>
            <a:p>
              <a:pPr marL="285750" lvl="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  <a:sym typeface="Source Sans Pro"/>
                </a:rPr>
                <a:t>Communication trainings (TBC) </a:t>
              </a:r>
            </a:p>
            <a:p>
              <a:pPr marL="28575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Calibri Light" panose="020F0302020204030204" pitchFamily="34" charset="0"/>
                  <a:cs typeface="Calibri Light" panose="020F0302020204030204" pitchFamily="34" charset="0"/>
                  <a:sym typeface="Source Sans Pro"/>
                </a:rPr>
                <a:t>AOS</a:t>
              </a:r>
            </a:p>
            <a:p>
              <a:pPr marL="285750" lvl="0" indent="-2857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endParaRPr lang="en-US" dirty="0">
                <a:latin typeface="Calibri Light" panose="020F0302020204030204" pitchFamily="34" charset="0"/>
                <a:cs typeface="Calibri Light" panose="020F0302020204030204" pitchFamily="34" charset="0"/>
                <a:sym typeface="Source Sans Pro"/>
              </a:endParaRPr>
            </a:p>
          </p:txBody>
        </p:sp>
      </p:grpSp>
      <p:pic>
        <p:nvPicPr>
          <p:cNvPr id="6" name="Picture 5" descr="Pillars in shadow">
            <a:extLst>
              <a:ext uri="{FF2B5EF4-FFF2-40B4-BE49-F238E27FC236}">
                <a16:creationId xmlns:a16="http://schemas.microsoft.com/office/drawing/2014/main" id="{F7A40779-24AE-1541-872F-5BB82E8CE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0" r="33344"/>
          <a:stretch/>
        </p:blipFill>
        <p:spPr>
          <a:xfrm>
            <a:off x="-1" y="1650670"/>
            <a:ext cx="5664531" cy="520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87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SO Custom Theme">
      <a:dk1>
        <a:srgbClr val="202020"/>
      </a:dk1>
      <a:lt1>
        <a:srgbClr val="FFFFFF"/>
      </a:lt1>
      <a:dk2>
        <a:srgbClr val="1A4087"/>
      </a:dk2>
      <a:lt2>
        <a:srgbClr val="F9F9F9"/>
      </a:lt2>
      <a:accent1>
        <a:srgbClr val="03045E"/>
      </a:accent1>
      <a:accent2>
        <a:srgbClr val="032074"/>
      </a:accent2>
      <a:accent3>
        <a:srgbClr val="023E8A"/>
      </a:accent3>
      <a:accent4>
        <a:srgbClr val="015BA0"/>
      </a:accent4>
      <a:accent5>
        <a:srgbClr val="0077B6"/>
      </a:accent5>
      <a:accent6>
        <a:srgbClr val="0096C7"/>
      </a:accent6>
      <a:hlink>
        <a:srgbClr val="1A4087"/>
      </a:hlink>
      <a:folHlink>
        <a:srgbClr val="24BFD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1857E9F206074292E8EB1CE512E232" ma:contentTypeVersion="19" ma:contentTypeDescription="Create a new document." ma:contentTypeScope="" ma:versionID="897ee441a8aa04b8e9f41919ab6b365b">
  <xsd:schema xmlns:xsd="http://www.w3.org/2001/XMLSchema" xmlns:xs="http://www.w3.org/2001/XMLSchema" xmlns:p="http://schemas.microsoft.com/office/2006/metadata/properties" xmlns:ns2="726dc32f-84ab-4ad4-b321-aaa98b100407" xmlns:ns3="65b04e18-863f-41cb-a44a-98cc2a164411" xmlns:ns4="e20f3a93-0562-44fa-85a5-365770a7c045" targetNamespace="http://schemas.microsoft.com/office/2006/metadata/properties" ma:root="true" ma:fieldsID="1880ed63c701e9367b17457bef38ab9d" ns2:_="" ns3:_="" ns4:_="">
    <xsd:import namespace="726dc32f-84ab-4ad4-b321-aaa98b100407"/>
    <xsd:import namespace="65b04e18-863f-41cb-a44a-98cc2a164411"/>
    <xsd:import namespace="e20f3a93-0562-44fa-85a5-365770a7c0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2:Thumbnai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6dc32f-84ab-4ad4-b321-aaa98b100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f281444-ffae-429f-b235-aedc02774d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Thumbnail" ma:index="26" nillable="true" ma:displayName="Thumbnail" ma:format="Thumbnail" ma:internalName="Thumbnail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b04e18-863f-41cb-a44a-98cc2a1644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0f3a93-0562-44fa-85a5-365770a7c045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a77b04fd-ceae-4b13-9ec1-4c9aa02c4f08}" ma:internalName="TaxCatchAll" ma:showField="CatchAllData" ma:web="e20f3a93-0562-44fa-85a5-365770a7c0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6dc32f-84ab-4ad4-b321-aaa98b100407">
      <Terms xmlns="http://schemas.microsoft.com/office/infopath/2007/PartnerControls"/>
    </lcf76f155ced4ddcb4097134ff3c332f>
    <TaxCatchAll xmlns="e20f3a93-0562-44fa-85a5-365770a7c045" xsi:nil="true"/>
    <Thumbnail xmlns="726dc32f-84ab-4ad4-b321-aaa98b10040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2AABF1-70D8-460C-92FD-FB3DA146B3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6dc32f-84ab-4ad4-b321-aaa98b100407"/>
    <ds:schemaRef ds:uri="65b04e18-863f-41cb-a44a-98cc2a164411"/>
    <ds:schemaRef ds:uri="e20f3a93-0562-44fa-85a5-365770a7c0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41F5C1-BC44-4075-BFFC-449D1962069E}">
  <ds:schemaRefs>
    <ds:schemaRef ds:uri="http://purl.org/dc/terms/"/>
    <ds:schemaRef ds:uri="65b04e18-863f-41cb-a44a-98cc2a164411"/>
    <ds:schemaRef ds:uri="e20f3a93-0562-44fa-85a5-365770a7c045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726dc32f-84ab-4ad4-b321-aaa98b100407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5DD505D-A779-41AE-9AB0-8F4F334A7E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6225</TotalTime>
  <Words>1129</Words>
  <Application>Microsoft Office PowerPoint</Application>
  <PresentationFormat>Widescreen</PresentationFormat>
  <Paragraphs>182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INSO_HQ_WEB_DEVELOPER</dc:creator>
  <cp:lastModifiedBy>INSO_SYR_OPSMAN</cp:lastModifiedBy>
  <cp:revision>306</cp:revision>
  <dcterms:created xsi:type="dcterms:W3CDTF">2022-05-16T13:01:38Z</dcterms:created>
  <dcterms:modified xsi:type="dcterms:W3CDTF">2025-03-06T11:17:35Z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0x0101009C1857E9F206074292E8EB1CE512E232</vt:lpwstr>
  </property>
  <property fmtid="{D5CDD505-2E9C-101B-9397-08002B2CF9AE}" pid="3" name="MediaServiceImageTags">
    <vt:lpwstr/>
  </property>
</Properties>
</file>